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5"/>
  </p:notesMasterIdLst>
  <p:sldIdLst>
    <p:sldId id="257" r:id="rId2"/>
    <p:sldId id="259" r:id="rId3"/>
    <p:sldId id="335" r:id="rId4"/>
    <p:sldId id="336" r:id="rId5"/>
    <p:sldId id="337" r:id="rId6"/>
    <p:sldId id="338" r:id="rId7"/>
    <p:sldId id="339" r:id="rId8"/>
    <p:sldId id="340" r:id="rId9"/>
    <p:sldId id="344" r:id="rId10"/>
    <p:sldId id="353" r:id="rId11"/>
    <p:sldId id="341" r:id="rId12"/>
    <p:sldId id="342" r:id="rId13"/>
    <p:sldId id="343" r:id="rId14"/>
    <p:sldId id="346" r:id="rId15"/>
    <p:sldId id="347" r:id="rId16"/>
    <p:sldId id="348" r:id="rId17"/>
    <p:sldId id="354" r:id="rId18"/>
    <p:sldId id="349" r:id="rId19"/>
    <p:sldId id="345" r:id="rId20"/>
    <p:sldId id="350" r:id="rId21"/>
    <p:sldId id="351" r:id="rId22"/>
    <p:sldId id="352" r:id="rId23"/>
    <p:sldId id="355" r:id="rId24"/>
    <p:sldId id="356" r:id="rId25"/>
    <p:sldId id="357" r:id="rId26"/>
    <p:sldId id="358" r:id="rId27"/>
    <p:sldId id="332" r:id="rId28"/>
    <p:sldId id="360" r:id="rId29"/>
    <p:sldId id="372" r:id="rId30"/>
    <p:sldId id="365" r:id="rId31"/>
    <p:sldId id="366" r:id="rId32"/>
    <p:sldId id="367" r:id="rId33"/>
    <p:sldId id="361" r:id="rId34"/>
    <p:sldId id="362" r:id="rId35"/>
    <p:sldId id="363" r:id="rId36"/>
    <p:sldId id="364" r:id="rId37"/>
    <p:sldId id="368" r:id="rId38"/>
    <p:sldId id="369" r:id="rId39"/>
    <p:sldId id="370" r:id="rId40"/>
    <p:sldId id="371" r:id="rId41"/>
    <p:sldId id="359" r:id="rId42"/>
    <p:sldId id="333" r:id="rId43"/>
    <p:sldId id="33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517" autoAdjust="0"/>
  </p:normalViewPr>
  <p:slideViewPr>
    <p:cSldViewPr>
      <p:cViewPr varScale="1">
        <p:scale>
          <a:sx n="76" d="100"/>
          <a:sy n="76" d="100"/>
        </p:scale>
        <p:origin x="-1642"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723101-87A3-45FA-8F05-7AE0EE7E9F25}" type="datetimeFigureOut">
              <a:rPr lang="en-US" smtClean="0"/>
              <a:t>6/9/2014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5C08E8-6880-4587-9910-2C27C1B11438}" type="slidenum">
              <a:rPr lang="en-US" smtClean="0"/>
              <a:t>‹#›</a:t>
            </a:fld>
            <a:endParaRPr lang="en-US"/>
          </a:p>
        </p:txBody>
      </p:sp>
    </p:spTree>
    <p:extLst>
      <p:ext uri="{BB962C8B-B14F-4D97-AF65-F5344CB8AC3E}">
        <p14:creationId xmlns:p14="http://schemas.microsoft.com/office/powerpoint/2010/main" val="2821651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a:t>
            </a:r>
            <a:r>
              <a:rPr lang="en-US" baseline="0" smtClean="0"/>
              <a:t> is </a:t>
            </a:r>
            <a:endParaRPr lang="en-US"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090C8F-B673-4555-A522-4F2405345182}"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10</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11</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12</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13</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14</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15</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16</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17</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18</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19</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20</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21</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22</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23</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24</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25</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26</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Florence represents the Tuscan dialect which evolved</a:t>
            </a:r>
            <a:r>
              <a:rPr lang="en-US" baseline="0" dirty="0" smtClean="0"/>
              <a:t> into modern Italian</a:t>
            </a:r>
            <a:endParaRPr lang="en-US" dirty="0"/>
          </a:p>
        </p:txBody>
      </p:sp>
      <p:sp>
        <p:nvSpPr>
          <p:cNvPr id="4" name="Slide Number Placeholder 3"/>
          <p:cNvSpPr>
            <a:spLocks noGrp="1"/>
          </p:cNvSpPr>
          <p:nvPr>
            <p:ph type="sldNum" sz="quarter" idx="10"/>
          </p:nvPr>
        </p:nvSpPr>
        <p:spPr/>
        <p:txBody>
          <a:bodyPr/>
          <a:lstStyle/>
          <a:p>
            <a:fld id="{5E5C08E8-6880-4587-9910-2C27C1B11438}" type="slidenum">
              <a:rPr lang="en-US" smtClean="0"/>
              <a:t>29</a:t>
            </a:fld>
            <a:endParaRPr lang="en-US"/>
          </a:p>
        </p:txBody>
      </p:sp>
    </p:spTree>
    <p:extLst>
      <p:ext uri="{BB962C8B-B14F-4D97-AF65-F5344CB8AC3E}">
        <p14:creationId xmlns:p14="http://schemas.microsoft.com/office/powerpoint/2010/main" val="18533897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Florence represents the Tuscan dialect which evolved</a:t>
            </a:r>
            <a:r>
              <a:rPr lang="en-US" baseline="0" dirty="0" smtClean="0"/>
              <a:t> into modern Italian</a:t>
            </a:r>
            <a:endParaRPr lang="en-US" dirty="0"/>
          </a:p>
        </p:txBody>
      </p:sp>
      <p:sp>
        <p:nvSpPr>
          <p:cNvPr id="4" name="Slide Number Placeholder 3"/>
          <p:cNvSpPr>
            <a:spLocks noGrp="1"/>
          </p:cNvSpPr>
          <p:nvPr>
            <p:ph type="sldNum" sz="quarter" idx="10"/>
          </p:nvPr>
        </p:nvSpPr>
        <p:spPr/>
        <p:txBody>
          <a:bodyPr/>
          <a:lstStyle/>
          <a:p>
            <a:fld id="{5E5C08E8-6880-4587-9910-2C27C1B11438}" type="slidenum">
              <a:rPr lang="en-US" smtClean="0"/>
              <a:t>40</a:t>
            </a:fld>
            <a:endParaRPr lang="en-US"/>
          </a:p>
        </p:txBody>
      </p:sp>
    </p:spTree>
    <p:extLst>
      <p:ext uri="{BB962C8B-B14F-4D97-AF65-F5344CB8AC3E}">
        <p14:creationId xmlns:p14="http://schemas.microsoft.com/office/powerpoint/2010/main" val="18533897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college has </a:t>
            </a:r>
            <a:r>
              <a:rPr lang="en-US" baseline="0" dirty="0" smtClean="0"/>
              <a:t>a reputation for being a bunch of people who say “no”.  Lets work against that rep.</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42</a:t>
            </a:fld>
            <a:endParaRPr lang="en-US"/>
          </a:p>
        </p:txBody>
      </p:sp>
    </p:spTree>
    <p:extLst>
      <p:ext uri="{BB962C8B-B14F-4D97-AF65-F5344CB8AC3E}">
        <p14:creationId xmlns:p14="http://schemas.microsoft.com/office/powerpoint/2010/main" val="4078909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3</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43</a:t>
            </a:fld>
            <a:endParaRPr lang="en-US"/>
          </a:p>
        </p:txBody>
      </p:sp>
    </p:spTree>
    <p:extLst>
      <p:ext uri="{BB962C8B-B14F-4D97-AF65-F5344CB8AC3E}">
        <p14:creationId xmlns:p14="http://schemas.microsoft.com/office/powerpoint/2010/main" val="2369054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4</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5</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6</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7</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8</a:t>
            </a:fld>
            <a:endParaRPr lang="en-US"/>
          </a:p>
        </p:txBody>
      </p:sp>
    </p:spTree>
    <p:extLst>
      <p:ext uri="{BB962C8B-B14F-4D97-AF65-F5344CB8AC3E}">
        <p14:creationId xmlns:p14="http://schemas.microsoft.com/office/powerpoint/2010/main" val="2726431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57B7227-A4E3-4601-9B68-3A5FA97B53EB}" type="slidenum">
              <a:rPr lang="en-US" smtClean="0"/>
              <a:pPr>
                <a:defRPr/>
              </a:pPr>
              <a:t>9</a:t>
            </a:fld>
            <a:endParaRPr lang="en-US"/>
          </a:p>
        </p:txBody>
      </p:sp>
    </p:spTree>
    <p:extLst>
      <p:ext uri="{BB962C8B-B14F-4D97-AF65-F5344CB8AC3E}">
        <p14:creationId xmlns:p14="http://schemas.microsoft.com/office/powerpoint/2010/main" val="2726431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69ABF6-E48C-41E7-9633-C8A6E63CDDD7}" type="datetimeFigureOut">
              <a:rPr lang="en-US" smtClean="0"/>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996281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9ABF6-E48C-41E7-9633-C8A6E63CDDD7}" type="datetimeFigureOut">
              <a:rPr lang="en-US" smtClean="0"/>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4178135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9ABF6-E48C-41E7-9633-C8A6E63CDDD7}" type="datetimeFigureOut">
              <a:rPr lang="en-US" smtClean="0"/>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448662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9ABF6-E48C-41E7-9633-C8A6E63CDDD7}" type="datetimeFigureOut">
              <a:rPr lang="en-US" smtClean="0"/>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595751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69ABF6-E48C-41E7-9633-C8A6E63CDDD7}" type="datetimeFigureOut">
              <a:rPr lang="en-US" smtClean="0"/>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499992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69ABF6-E48C-41E7-9633-C8A6E63CDDD7}" type="datetimeFigureOut">
              <a:rPr lang="en-US" smtClean="0"/>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839202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69ABF6-E48C-41E7-9633-C8A6E63CDDD7}" type="datetimeFigureOut">
              <a:rPr lang="en-US" smtClean="0"/>
              <a:t>6/9/2014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21078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69ABF6-E48C-41E7-9633-C8A6E63CDDD7}" type="datetimeFigureOut">
              <a:rPr lang="en-US" smtClean="0"/>
              <a:t>6/9/2014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040649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9ABF6-E48C-41E7-9633-C8A6E63CDDD7}" type="datetimeFigureOut">
              <a:rPr lang="en-US" smtClean="0"/>
              <a:t>6/9/2014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23144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9ABF6-E48C-41E7-9633-C8A6E63CDDD7}" type="datetimeFigureOut">
              <a:rPr lang="en-US" smtClean="0"/>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963673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9ABF6-E48C-41E7-9633-C8A6E63CDDD7}" type="datetimeFigureOut">
              <a:rPr lang="en-US" smtClean="0"/>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6930A-9CAF-4D82-86F4-6AE0CC409B37}" type="slidenum">
              <a:rPr lang="en-US" smtClean="0"/>
              <a:t>‹#›</a:t>
            </a:fld>
            <a:endParaRPr lang="en-US"/>
          </a:p>
        </p:txBody>
      </p:sp>
    </p:spTree>
    <p:extLst>
      <p:ext uri="{BB962C8B-B14F-4D97-AF65-F5344CB8AC3E}">
        <p14:creationId xmlns:p14="http://schemas.microsoft.com/office/powerpoint/2010/main" val="1476755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69ABF6-E48C-41E7-9633-C8A6E63CDDD7}" type="datetimeFigureOut">
              <a:rPr lang="en-US" smtClean="0"/>
              <a:t>6/9/2014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6930A-9CAF-4D82-86F4-6AE0CC409B37}" type="slidenum">
              <a:rPr lang="en-US" smtClean="0"/>
              <a:t>‹#›</a:t>
            </a:fld>
            <a:endParaRPr lang="en-US"/>
          </a:p>
        </p:txBody>
      </p:sp>
    </p:spTree>
    <p:extLst>
      <p:ext uri="{BB962C8B-B14F-4D97-AF65-F5344CB8AC3E}">
        <p14:creationId xmlns:p14="http://schemas.microsoft.com/office/powerpoint/2010/main" val="665362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familysearch.org/search"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familysearch.org/pal:/MM9.1.1/NLVT-GY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medievalscotland.org/jes/DocumentingAName.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alysprojects.blogspot.com/2014/01/alyss-guide-to-picking-and-documenting.html"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heraldry.sca.org/names/paul/h-j.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heraldry.sca.org/names/paul/ba.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heraldry.sca.org/names/paul/h-j.html%20s.n"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hyperlink" Target="http://heraldry.sca.org/names/paul/zgrammar.html" TargetMode="External"/><Relationship Id="rId4" Type="http://schemas.openxmlformats.org/officeDocument/2006/relationships/hyperlink" Target="http://heraldry.sca.org/names/paul/ba.html"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edievalscotland.org/scotnames/quickgaelicbynames/#clanaffiliationbyname"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heraldry.sca.org/names/english/parishes/parishes.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quod.lib.umich.edu/m/med/structure.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heraldry.sca.org/names/welsh13.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heraldry.sca.org/names/welsh16.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medievalscotland.org/scotlang/lenition.shtml" TargetMode="External"/><Relationship Id="rId2" Type="http://schemas.openxmlformats.org/officeDocument/2006/relationships/hyperlink" Target="http://medievalscotland.org/scotnames/quickgaelicbynames/" TargetMode="External"/><Relationship Id="rId1" Type="http://schemas.openxmlformats.org/officeDocument/2006/relationships/slideLayout" Target="../slideLayouts/slideLayout2.xml"/><Relationship Id="rId4" Type="http://schemas.openxmlformats.org/officeDocument/2006/relationships/hyperlink" Target="http://medievalscotland.org/kmo/AnnalsIndex/"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ellipsis.cx/~liana/names/french/paris1423.html" TargetMode="External"/><Relationship Id="rId2" Type="http://schemas.openxmlformats.org/officeDocument/2006/relationships/hyperlink" Target="http://www.ellipsis.cx/~liana/names/french/1292paris.pdf" TargetMode="External"/><Relationship Id="rId1" Type="http://schemas.openxmlformats.org/officeDocument/2006/relationships/slideLayout" Target="../slideLayouts/slideLayout2.xml"/><Relationship Id="rId5" Type="http://schemas.openxmlformats.org/officeDocument/2006/relationships/hyperlink" Target="http://www.ellipsis.cx/~liana/names/french/frenchbynames.pdf" TargetMode="External"/><Relationship Id="rId4" Type="http://schemas.openxmlformats.org/officeDocument/2006/relationships/hyperlink" Target="http://medievalscotland.org/kmo/Ambleny/"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ellipsis.cx/~liana/names/german/rottweil1441.html" TargetMode="External"/><Relationship Id="rId2" Type="http://schemas.openxmlformats.org/officeDocument/2006/relationships/hyperlink" Target="http://www.sca.org/heraldry/laurel/names/bahlow_v.ht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vikinganswerlady.com/ONNames.shtml" TargetMode="External"/><Relationship Id="rId2" Type="http://schemas.openxmlformats.org/officeDocument/2006/relationships/hyperlink" Target="https://stockclerk.sca.org/ftpw.html?id=iSxusIVB"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heraldry.sca.org/names/pau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heraldry.sca.org/names/spanish/index.html" TargetMode="External"/><Relationship Id="rId2" Type="http://schemas.openxmlformats.org/officeDocument/2006/relationships/hyperlink" Target="http://heraldry.sca.org/names/isabella/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www.s-gabriel.org/names/juliana/16thcvenice.html" TargetMode="External"/><Relationship Id="rId3" Type="http://schemas.openxmlformats.org/officeDocument/2006/relationships/hyperlink" Target="http://www.s-gabriel.org/names/juliana/condado/" TargetMode="External"/><Relationship Id="rId7" Type="http://schemas.openxmlformats.org/officeDocument/2006/relationships/hyperlink" Target="http://www.ellipsis.cx/~liana/names/italian/venice.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www.s-gabriel.org/names/arval/venice14/" TargetMode="External"/><Relationship Id="rId5" Type="http://schemas.openxmlformats.org/officeDocument/2006/relationships/hyperlink" Target="http://www.s-gabriel.org/names/arval/catasto/" TargetMode="External"/><Relationship Id="rId4" Type="http://schemas.openxmlformats.org/officeDocument/2006/relationships/hyperlink" Target="http://www.s-gabriel.org/names/ferrante/catasto/"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4"/>
          <p:cNvSpPr>
            <a:spLocks noGrp="1"/>
          </p:cNvSpPr>
          <p:nvPr>
            <p:ph type="ctrTitle"/>
          </p:nvPr>
        </p:nvSpPr>
        <p:spPr/>
        <p:txBody>
          <a:bodyPr>
            <a:normAutofit/>
          </a:bodyPr>
          <a:lstStyle/>
          <a:p>
            <a:r>
              <a:rPr lang="en-US" dirty="0" smtClean="0"/>
              <a:t>Names 102 – Documenting a name</a:t>
            </a:r>
          </a:p>
        </p:txBody>
      </p:sp>
      <p:sp>
        <p:nvSpPr>
          <p:cNvPr id="6" name="Subtitle 5"/>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t>Presented by</a:t>
            </a:r>
          </a:p>
          <a:p>
            <a:pPr fontAlgn="auto">
              <a:spcAft>
                <a:spcPts val="0"/>
              </a:spcAft>
              <a:buFont typeface="Arial" pitchFamily="34" charset="0"/>
              <a:buNone/>
              <a:defRPr/>
            </a:pPr>
            <a:r>
              <a:rPr lang="en-US" dirty="0" smtClean="0"/>
              <a:t>Yehuda ben Moshe</a:t>
            </a:r>
          </a:p>
          <a:p>
            <a:pPr fontAlgn="auto">
              <a:spcAft>
                <a:spcPts val="0"/>
              </a:spcAft>
              <a:buFont typeface="Arial" pitchFamily="34" charset="0"/>
              <a:buNone/>
              <a:defRPr/>
            </a:pPr>
            <a:r>
              <a:rPr lang="en-US" dirty="0" err="1" smtClean="0"/>
              <a:t>Elmet</a:t>
            </a:r>
            <a:r>
              <a:rPr lang="en-US" dirty="0" smtClean="0"/>
              <a:t> Herald</a:t>
            </a:r>
          </a:p>
          <a:p>
            <a:pPr fontAlgn="auto">
              <a:spcAft>
                <a:spcPts val="0"/>
              </a:spcAft>
              <a:buFont typeface="Arial" pitchFamily="34" charset="0"/>
              <a:buNone/>
              <a:defRPr/>
            </a:pPr>
            <a:endParaRPr lang="en-US" dirty="0" smtClean="0"/>
          </a:p>
        </p:txBody>
      </p:sp>
      <p:sp>
        <p:nvSpPr>
          <p:cNvPr id="2" name="Slide Number Placeholder 1"/>
          <p:cNvSpPr>
            <a:spLocks noGrp="1"/>
          </p:cNvSpPr>
          <p:nvPr>
            <p:ph type="sldNum" sz="quarter" idx="12"/>
          </p:nvPr>
        </p:nvSpPr>
        <p:spPr/>
        <p:txBody>
          <a:bodyPr/>
          <a:lstStyle/>
          <a:p>
            <a:pPr>
              <a:defRPr/>
            </a:pPr>
            <a:fld id="{CCB42BAF-7903-443A-A782-BA4A459D820F}" type="slidenum">
              <a:rPr lang="en-US" smtClean="0"/>
              <a:pPr>
                <a:defRPr/>
              </a:pPr>
              <a:t>1</a:t>
            </a:fld>
            <a:endParaRPr lang="en-US"/>
          </a:p>
        </p:txBody>
      </p:sp>
    </p:spTree>
    <p:extLst>
      <p:ext uri="{BB962C8B-B14F-4D97-AF65-F5344CB8AC3E}">
        <p14:creationId xmlns:p14="http://schemas.microsoft.com/office/powerpoint/2010/main" val="1306788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Some good general sources:</a:t>
            </a:r>
          </a:p>
          <a:p>
            <a:pPr lvl="1"/>
            <a:r>
              <a:rPr lang="en-US" dirty="0" smtClean="0"/>
              <a:t>OSCAR</a:t>
            </a:r>
          </a:p>
          <a:p>
            <a:pPr lvl="2"/>
            <a:r>
              <a:rPr lang="en-US" dirty="0" smtClean="0"/>
              <a:t>An excellent first step is to search OSCAR for a name element you want</a:t>
            </a:r>
          </a:p>
          <a:p>
            <a:pPr lvl="2"/>
            <a:r>
              <a:rPr lang="en-US" dirty="0" smtClean="0"/>
              <a:t>If it’s there, check if the name was registered</a:t>
            </a:r>
          </a:p>
          <a:p>
            <a:pPr lvl="2"/>
            <a:r>
              <a:rPr lang="en-US" dirty="0" smtClean="0"/>
              <a:t>If it was registered, you can just </a:t>
            </a:r>
            <a:r>
              <a:rPr lang="en-US" strike="sngStrike" dirty="0" smtClean="0"/>
              <a:t>steal</a:t>
            </a:r>
            <a:r>
              <a:rPr lang="en-US" dirty="0" smtClean="0"/>
              <a:t> borrow the documentation</a:t>
            </a:r>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10</a:t>
            </a:fld>
            <a:endParaRPr lang="en-US" dirty="0"/>
          </a:p>
        </p:txBody>
      </p:sp>
    </p:spTree>
    <p:extLst>
      <p:ext uri="{BB962C8B-B14F-4D97-AF65-F5344CB8AC3E}">
        <p14:creationId xmlns:p14="http://schemas.microsoft.com/office/powerpoint/2010/main" val="795360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Some good general sources:</a:t>
            </a:r>
          </a:p>
          <a:p>
            <a:pPr lvl="1"/>
            <a:r>
              <a:rPr lang="en-US" dirty="0" smtClean="0"/>
              <a:t>FamilySearch </a:t>
            </a:r>
          </a:p>
          <a:p>
            <a:pPr lvl="2"/>
            <a:r>
              <a:rPr lang="en-US" dirty="0" smtClean="0"/>
              <a:t>Formerly International </a:t>
            </a:r>
            <a:r>
              <a:rPr lang="en-US" dirty="0"/>
              <a:t>Genealogical Index (IGI</a:t>
            </a:r>
            <a:r>
              <a:rPr lang="en-US" dirty="0" smtClean="0"/>
              <a:t>) </a:t>
            </a:r>
            <a:endParaRPr lang="en-US" dirty="0"/>
          </a:p>
          <a:p>
            <a:pPr lvl="2"/>
            <a:r>
              <a:rPr lang="en-US" dirty="0">
                <a:hlinkClick r:id="rId3"/>
              </a:rPr>
              <a:t>https://</a:t>
            </a:r>
            <a:r>
              <a:rPr lang="en-US" dirty="0" smtClean="0">
                <a:hlinkClick r:id="rId3"/>
              </a:rPr>
              <a:t>familysearch.org/search</a:t>
            </a:r>
            <a:endParaRPr lang="en-US" dirty="0" smtClean="0"/>
          </a:p>
          <a:p>
            <a:pPr lvl="2"/>
            <a:r>
              <a:rPr lang="en-US" dirty="0" smtClean="0"/>
              <a:t>Large </a:t>
            </a:r>
            <a:r>
              <a:rPr lang="en-US" dirty="0"/>
              <a:t>database of genealogical information</a:t>
            </a:r>
          </a:p>
          <a:p>
            <a:pPr lvl="2"/>
            <a:r>
              <a:rPr lang="en-US" dirty="0"/>
              <a:t>Contains contributed and indexed information – we only use </a:t>
            </a:r>
            <a:r>
              <a:rPr lang="en-US" dirty="0" smtClean="0"/>
              <a:t>the indexed data which comes from late </a:t>
            </a:r>
            <a:r>
              <a:rPr lang="en-US" dirty="0"/>
              <a:t>period church and other records</a:t>
            </a:r>
          </a:p>
          <a:p>
            <a:pPr lvl="2"/>
            <a:r>
              <a:rPr lang="en-US" dirty="0"/>
              <a:t>Search by date, place, event type</a:t>
            </a:r>
          </a:p>
          <a:p>
            <a:pPr lvl="3"/>
            <a:r>
              <a:rPr lang="en-US" dirty="0"/>
              <a:t>I recommend </a:t>
            </a:r>
            <a:r>
              <a:rPr lang="en-US" dirty="0" smtClean="0"/>
              <a:t>searching </a:t>
            </a:r>
            <a:r>
              <a:rPr lang="en-US" dirty="0"/>
              <a:t>“1000-1650”, any event, any </a:t>
            </a:r>
            <a:r>
              <a:rPr lang="en-US" dirty="0" smtClean="0"/>
              <a:t>location</a:t>
            </a:r>
            <a:endParaRPr lang="en-US" dirty="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11</a:t>
            </a:fld>
            <a:endParaRPr lang="en-US" dirty="0"/>
          </a:p>
        </p:txBody>
      </p:sp>
    </p:spTree>
    <p:extLst>
      <p:ext uri="{BB962C8B-B14F-4D97-AF65-F5344CB8AC3E}">
        <p14:creationId xmlns:p14="http://schemas.microsoft.com/office/powerpoint/2010/main" val="129879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Some good general sources:</a:t>
            </a:r>
          </a:p>
          <a:p>
            <a:pPr lvl="1"/>
            <a:r>
              <a:rPr lang="en-US" dirty="0" smtClean="0"/>
              <a:t>FamilySearch </a:t>
            </a:r>
          </a:p>
          <a:p>
            <a:pPr lvl="2"/>
            <a:r>
              <a:rPr lang="en-US" dirty="0" smtClean="0"/>
              <a:t>Rules </a:t>
            </a:r>
            <a:r>
              <a:rPr lang="en-US" dirty="0"/>
              <a:t>for using </a:t>
            </a:r>
            <a:r>
              <a:rPr lang="en-US" dirty="0" smtClean="0"/>
              <a:t>FamilySearch are </a:t>
            </a:r>
            <a:r>
              <a:rPr lang="en-US" dirty="0"/>
              <a:t>in the Cover </a:t>
            </a:r>
            <a:r>
              <a:rPr lang="en-US" dirty="0" smtClean="0"/>
              <a:t>Letters of the June 2011, Sep 2012, May 2013, and Jan 2014 </a:t>
            </a:r>
            <a:r>
              <a:rPr lang="en-US" dirty="0" err="1" smtClean="0"/>
              <a:t>LoARs</a:t>
            </a:r>
            <a:endParaRPr lang="en-US" dirty="0"/>
          </a:p>
          <a:p>
            <a:pPr lvl="2"/>
            <a:r>
              <a:rPr lang="en-US" dirty="0"/>
              <a:t>Must come from the following batches:</a:t>
            </a:r>
          </a:p>
          <a:p>
            <a:pPr lvl="3"/>
            <a:r>
              <a:rPr lang="en-US" dirty="0" smtClean="0"/>
              <a:t>B, C</a:t>
            </a:r>
            <a:r>
              <a:rPr lang="en-US" dirty="0"/>
              <a:t>, J, K, M (except M17 and M18), or </a:t>
            </a:r>
            <a:r>
              <a:rPr lang="en-US" dirty="0" smtClean="0"/>
              <a:t>P</a:t>
            </a:r>
          </a:p>
          <a:p>
            <a:pPr lvl="3"/>
            <a:r>
              <a:rPr lang="en-US" dirty="0" smtClean="0"/>
              <a:t>If no batch number listed, or batch is all numbers, the record is not acceptable</a:t>
            </a:r>
            <a:endParaRPr lang="en-US" dirty="0"/>
          </a:p>
          <a:p>
            <a:pPr lvl="2"/>
            <a:r>
              <a:rPr lang="en-US" dirty="0"/>
              <a:t>Article on using </a:t>
            </a:r>
            <a:r>
              <a:rPr lang="en-US" dirty="0" smtClean="0"/>
              <a:t>FamilySearch </a:t>
            </a:r>
            <a:r>
              <a:rPr lang="en-US" dirty="0"/>
              <a:t>is available here: http://heraldry.sca.org/names/familysearch.html</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12</a:t>
            </a:fld>
            <a:endParaRPr lang="en-US" dirty="0"/>
          </a:p>
        </p:txBody>
      </p:sp>
    </p:spTree>
    <p:extLst>
      <p:ext uri="{BB962C8B-B14F-4D97-AF65-F5344CB8AC3E}">
        <p14:creationId xmlns:p14="http://schemas.microsoft.com/office/powerpoint/2010/main" val="318208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09800" y="1143000"/>
            <a:ext cx="4291790" cy="5514558"/>
          </a:xfrm>
        </p:spPr>
      </p:pic>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13</a:t>
            </a:fld>
            <a:endParaRPr lang="en-US" dirty="0"/>
          </a:p>
        </p:txBody>
      </p:sp>
      <p:sp>
        <p:nvSpPr>
          <p:cNvPr id="6" name="TextBox 5"/>
          <p:cNvSpPr txBox="1"/>
          <p:nvPr/>
        </p:nvSpPr>
        <p:spPr>
          <a:xfrm>
            <a:off x="7543800" y="2142806"/>
            <a:ext cx="1271695" cy="369332"/>
          </a:xfrm>
          <a:prstGeom prst="rect">
            <a:avLst/>
          </a:prstGeom>
          <a:noFill/>
        </p:spPr>
        <p:txBody>
          <a:bodyPr wrap="none" rtlCol="0">
            <a:spAutoFit/>
          </a:bodyPr>
          <a:lstStyle/>
          <a:p>
            <a:r>
              <a:rPr lang="en-US" dirty="0" smtClean="0"/>
              <a:t>Enter name</a:t>
            </a:r>
            <a:endParaRPr lang="en-US" dirty="0"/>
          </a:p>
        </p:txBody>
      </p:sp>
      <p:cxnSp>
        <p:nvCxnSpPr>
          <p:cNvPr id="7" name="Straight Arrow Connector 6"/>
          <p:cNvCxnSpPr>
            <a:stCxn id="6" idx="1"/>
          </p:cNvCxnSpPr>
          <p:nvPr/>
        </p:nvCxnSpPr>
        <p:spPr>
          <a:xfrm flipH="1">
            <a:off x="3581400" y="2327472"/>
            <a:ext cx="3962400" cy="88213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a:stCxn id="6" idx="1"/>
          </p:cNvCxnSpPr>
          <p:nvPr/>
        </p:nvCxnSpPr>
        <p:spPr>
          <a:xfrm flipH="1">
            <a:off x="5355286" y="2327472"/>
            <a:ext cx="2188514" cy="88213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9" name="TextBox 8"/>
          <p:cNvSpPr txBox="1"/>
          <p:nvPr/>
        </p:nvSpPr>
        <p:spPr>
          <a:xfrm>
            <a:off x="401852" y="2122208"/>
            <a:ext cx="1310039" cy="923330"/>
          </a:xfrm>
          <a:prstGeom prst="rect">
            <a:avLst/>
          </a:prstGeom>
          <a:noFill/>
        </p:spPr>
        <p:txBody>
          <a:bodyPr wrap="none" rtlCol="0">
            <a:spAutoFit/>
          </a:bodyPr>
          <a:lstStyle/>
          <a:p>
            <a:pPr algn="ctr"/>
            <a:r>
              <a:rPr lang="en-US" dirty="0" smtClean="0"/>
              <a:t>Make sure </a:t>
            </a:r>
          </a:p>
          <a:p>
            <a:pPr algn="ctr"/>
            <a:r>
              <a:rPr lang="en-US" dirty="0" smtClean="0"/>
              <a:t>“RECORDS” </a:t>
            </a:r>
          </a:p>
          <a:p>
            <a:pPr algn="ctr"/>
            <a:r>
              <a:rPr lang="en-US" dirty="0" smtClean="0"/>
              <a:t>selected</a:t>
            </a:r>
            <a:endParaRPr lang="en-US" dirty="0"/>
          </a:p>
        </p:txBody>
      </p:sp>
      <p:cxnSp>
        <p:nvCxnSpPr>
          <p:cNvPr id="10" name="Straight Arrow Connector 9"/>
          <p:cNvCxnSpPr/>
          <p:nvPr/>
        </p:nvCxnSpPr>
        <p:spPr>
          <a:xfrm flipV="1">
            <a:off x="1924596" y="2142806"/>
            <a:ext cx="553270" cy="302567"/>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2" name="TextBox 11"/>
          <p:cNvSpPr txBox="1"/>
          <p:nvPr/>
        </p:nvSpPr>
        <p:spPr>
          <a:xfrm>
            <a:off x="1171686" y="762000"/>
            <a:ext cx="554960" cy="369332"/>
          </a:xfrm>
          <a:prstGeom prst="rect">
            <a:avLst/>
          </a:prstGeom>
          <a:noFill/>
        </p:spPr>
        <p:txBody>
          <a:bodyPr wrap="none" rtlCol="0">
            <a:spAutoFit/>
          </a:bodyPr>
          <a:lstStyle/>
          <a:p>
            <a:pPr algn="ctr"/>
            <a:r>
              <a:rPr lang="en-US" dirty="0" smtClean="0"/>
              <a:t>URL</a:t>
            </a:r>
            <a:endParaRPr lang="en-US" dirty="0"/>
          </a:p>
        </p:txBody>
      </p:sp>
      <p:cxnSp>
        <p:nvCxnSpPr>
          <p:cNvPr id="13" name="Straight Arrow Connector 12"/>
          <p:cNvCxnSpPr>
            <a:stCxn id="12" idx="3"/>
          </p:cNvCxnSpPr>
          <p:nvPr/>
        </p:nvCxnSpPr>
        <p:spPr>
          <a:xfrm>
            <a:off x="1726646" y="946666"/>
            <a:ext cx="1027855" cy="330369"/>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4" name="TextBox 13"/>
          <p:cNvSpPr txBox="1"/>
          <p:nvPr/>
        </p:nvSpPr>
        <p:spPr>
          <a:xfrm>
            <a:off x="6732729" y="4162083"/>
            <a:ext cx="719428" cy="646331"/>
          </a:xfrm>
          <a:prstGeom prst="rect">
            <a:avLst/>
          </a:prstGeom>
          <a:noFill/>
        </p:spPr>
        <p:txBody>
          <a:bodyPr wrap="none" rtlCol="0">
            <a:spAutoFit/>
          </a:bodyPr>
          <a:lstStyle/>
          <a:p>
            <a:pPr algn="ctr"/>
            <a:r>
              <a:rPr lang="en-US" dirty="0" smtClean="0"/>
              <a:t>Click</a:t>
            </a:r>
          </a:p>
          <a:p>
            <a:pPr algn="ctr"/>
            <a:r>
              <a:rPr lang="en-US" dirty="0" smtClean="0"/>
              <a:t>“Any”</a:t>
            </a:r>
            <a:endParaRPr lang="en-US" dirty="0"/>
          </a:p>
        </p:txBody>
      </p:sp>
      <p:cxnSp>
        <p:nvCxnSpPr>
          <p:cNvPr id="15" name="Straight Arrow Connector 14"/>
          <p:cNvCxnSpPr>
            <a:stCxn id="14" idx="1"/>
          </p:cNvCxnSpPr>
          <p:nvPr/>
        </p:nvCxnSpPr>
        <p:spPr>
          <a:xfrm flipH="1">
            <a:off x="4624892" y="4485249"/>
            <a:ext cx="2107837" cy="21023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6" name="TextBox 15"/>
          <p:cNvSpPr txBox="1"/>
          <p:nvPr/>
        </p:nvSpPr>
        <p:spPr>
          <a:xfrm>
            <a:off x="7452157" y="5943600"/>
            <a:ext cx="1249445" cy="369332"/>
          </a:xfrm>
          <a:prstGeom prst="rect">
            <a:avLst/>
          </a:prstGeom>
          <a:noFill/>
        </p:spPr>
        <p:txBody>
          <a:bodyPr wrap="none" rtlCol="0">
            <a:spAutoFit/>
          </a:bodyPr>
          <a:lstStyle/>
          <a:p>
            <a:r>
              <a:rPr lang="en-US" dirty="0" smtClean="0"/>
              <a:t>Enter dates</a:t>
            </a:r>
            <a:endParaRPr lang="en-US" dirty="0"/>
          </a:p>
        </p:txBody>
      </p:sp>
      <p:cxnSp>
        <p:nvCxnSpPr>
          <p:cNvPr id="17" name="Straight Arrow Connector 16"/>
          <p:cNvCxnSpPr>
            <a:stCxn id="16" idx="1"/>
          </p:cNvCxnSpPr>
          <p:nvPr/>
        </p:nvCxnSpPr>
        <p:spPr>
          <a:xfrm flipH="1" flipV="1">
            <a:off x="4861357" y="5718142"/>
            <a:ext cx="2590800" cy="41012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0" name="TextBox 19"/>
          <p:cNvSpPr txBox="1"/>
          <p:nvPr/>
        </p:nvSpPr>
        <p:spPr>
          <a:xfrm>
            <a:off x="828264" y="5574268"/>
            <a:ext cx="994759" cy="369332"/>
          </a:xfrm>
          <a:prstGeom prst="rect">
            <a:avLst/>
          </a:prstGeom>
          <a:noFill/>
        </p:spPr>
        <p:txBody>
          <a:bodyPr wrap="none" rtlCol="0">
            <a:spAutoFit/>
          </a:bodyPr>
          <a:lstStyle/>
          <a:p>
            <a:r>
              <a:rPr lang="en-US" dirty="0" smtClean="0"/>
              <a:t>Optional</a:t>
            </a:r>
            <a:endParaRPr lang="en-US" dirty="0"/>
          </a:p>
        </p:txBody>
      </p:sp>
      <p:cxnSp>
        <p:nvCxnSpPr>
          <p:cNvPr id="21" name="Straight Arrow Connector 20"/>
          <p:cNvCxnSpPr>
            <a:stCxn id="20" idx="3"/>
          </p:cNvCxnSpPr>
          <p:nvPr/>
        </p:nvCxnSpPr>
        <p:spPr>
          <a:xfrm>
            <a:off x="1823023" y="5758934"/>
            <a:ext cx="807956" cy="4132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636850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pic>
        <p:nvPicPr>
          <p:cNvPr id="11" name="Content Placeholder 10"/>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142999"/>
            <a:ext cx="8991600" cy="4661109"/>
          </a:xfrm>
        </p:spPr>
      </p:pic>
    </p:spTree>
    <p:extLst>
      <p:ext uri="{BB962C8B-B14F-4D97-AF65-F5344CB8AC3E}">
        <p14:creationId xmlns:p14="http://schemas.microsoft.com/office/powerpoint/2010/main" val="10125421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71600" y="1154024"/>
            <a:ext cx="6400800" cy="5418316"/>
          </a:xfrm>
        </p:spPr>
      </p:pic>
      <p:sp>
        <p:nvSpPr>
          <p:cNvPr id="6" name="TextBox 5"/>
          <p:cNvSpPr txBox="1"/>
          <p:nvPr/>
        </p:nvSpPr>
        <p:spPr>
          <a:xfrm>
            <a:off x="5181600" y="5176134"/>
            <a:ext cx="1537472" cy="369332"/>
          </a:xfrm>
          <a:prstGeom prst="rect">
            <a:avLst/>
          </a:prstGeom>
          <a:noFill/>
        </p:spPr>
        <p:txBody>
          <a:bodyPr wrap="none" rtlCol="0">
            <a:spAutoFit/>
          </a:bodyPr>
          <a:lstStyle/>
          <a:p>
            <a:r>
              <a:rPr lang="en-US" dirty="0" smtClean="0"/>
              <a:t>Batch Number</a:t>
            </a:r>
            <a:endParaRPr lang="en-US" dirty="0"/>
          </a:p>
        </p:txBody>
      </p:sp>
      <p:cxnSp>
        <p:nvCxnSpPr>
          <p:cNvPr id="7" name="Straight Arrow Connector 6"/>
          <p:cNvCxnSpPr/>
          <p:nvPr/>
        </p:nvCxnSpPr>
        <p:spPr>
          <a:xfrm flipH="1">
            <a:off x="4156364" y="5567433"/>
            <a:ext cx="1025236" cy="35538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241055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Some good general sources:</a:t>
            </a:r>
          </a:p>
          <a:p>
            <a:pPr lvl="1"/>
            <a:r>
              <a:rPr lang="en-US" dirty="0" smtClean="0"/>
              <a:t>FamilySearch </a:t>
            </a:r>
          </a:p>
          <a:p>
            <a:pPr lvl="2"/>
            <a:r>
              <a:rPr lang="en-US" dirty="0" smtClean="0"/>
              <a:t>When citing FamilySearch, must include gender, date, place, and batch number</a:t>
            </a:r>
          </a:p>
          <a:p>
            <a:pPr lvl="2"/>
            <a:r>
              <a:rPr lang="en-US" dirty="0" smtClean="0"/>
              <a:t>I include more:</a:t>
            </a:r>
          </a:p>
          <a:p>
            <a:pPr lvl="3"/>
            <a:r>
              <a:rPr lang="en-US" dirty="0" smtClean="0"/>
              <a:t>Mary – From FamilySearch, “Mary Smith”, Female, Burial, 12/27/1588, </a:t>
            </a:r>
            <a:r>
              <a:rPr lang="en-US" dirty="0" err="1" smtClean="0"/>
              <a:t>Gedney</a:t>
            </a:r>
            <a:r>
              <a:rPr lang="en-US" dirty="0" smtClean="0"/>
              <a:t>, Lincoln, England, </a:t>
            </a:r>
            <a:r>
              <a:rPr lang="en-US" dirty="0"/>
              <a:t>Batch # B02850-2, </a:t>
            </a:r>
            <a:r>
              <a:rPr lang="en-US" dirty="0">
                <a:hlinkClick r:id="rId3"/>
              </a:rPr>
              <a:t>https://familysearch.org/pal:/</a:t>
            </a:r>
            <a:r>
              <a:rPr lang="en-US" dirty="0" smtClean="0">
                <a:hlinkClick r:id="rId3"/>
              </a:rPr>
              <a:t>MM9.1.1/NLVT-GYN</a:t>
            </a:r>
            <a:endParaRPr lang="en-US" dirty="0" smtClean="0"/>
          </a:p>
          <a:p>
            <a:pPr lvl="3"/>
            <a:r>
              <a:rPr lang="en-US" dirty="0" smtClean="0"/>
              <a:t>This gives the commenters and Pelican the most possible information to work from.</a:t>
            </a:r>
            <a:endParaRPr lang="en-US" dirty="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16</a:t>
            </a:fld>
            <a:endParaRPr lang="en-US" dirty="0"/>
          </a:p>
        </p:txBody>
      </p:sp>
    </p:spTree>
    <p:extLst>
      <p:ext uri="{BB962C8B-B14F-4D97-AF65-F5344CB8AC3E}">
        <p14:creationId xmlns:p14="http://schemas.microsoft.com/office/powerpoint/2010/main" val="2512308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dirty="0" smtClean="0"/>
              <a:t>A not-so-good general source:</a:t>
            </a:r>
          </a:p>
          <a:p>
            <a:pPr lvl="1"/>
            <a:r>
              <a:rPr lang="en-US" dirty="0" err="1" smtClean="0"/>
              <a:t>LoARs</a:t>
            </a:r>
            <a:r>
              <a:rPr lang="en-US" dirty="0" smtClean="0"/>
              <a:t>/Collected Precedents</a:t>
            </a:r>
          </a:p>
          <a:p>
            <a:pPr lvl="2"/>
            <a:r>
              <a:rPr lang="en-US" dirty="0" smtClean="0"/>
              <a:t>Use caution</a:t>
            </a:r>
          </a:p>
          <a:p>
            <a:pPr lvl="2"/>
            <a:r>
              <a:rPr lang="en-US" dirty="0" smtClean="0"/>
              <a:t>Old </a:t>
            </a:r>
            <a:r>
              <a:rPr lang="en-US" dirty="0" err="1" smtClean="0"/>
              <a:t>LoARs</a:t>
            </a:r>
            <a:r>
              <a:rPr lang="en-US" dirty="0" smtClean="0"/>
              <a:t> may not be enough – anything more than 10 years old is suspect</a:t>
            </a:r>
          </a:p>
          <a:p>
            <a:pPr lvl="2"/>
            <a:r>
              <a:rPr lang="en-US" dirty="0" smtClean="0"/>
              <a:t>Beware of “SCA-Compatible” names – those haven’t been registerable since 2009</a:t>
            </a:r>
          </a:p>
          <a:p>
            <a:pPr lvl="2"/>
            <a:r>
              <a:rPr lang="en-US" dirty="0" smtClean="0"/>
              <a:t>Registration with no comment is not documentation </a:t>
            </a:r>
          </a:p>
          <a:p>
            <a:pPr lvl="3"/>
            <a:r>
              <a:rPr lang="en-US" dirty="0" smtClean="0"/>
              <a:t>Prior registration is not a guarantee of future registration, or</a:t>
            </a:r>
          </a:p>
          <a:p>
            <a:pPr lvl="3"/>
            <a:r>
              <a:rPr lang="en-US" dirty="0" smtClean="0"/>
              <a:t>We aren’t bound to repeat our mistakes</a:t>
            </a:r>
          </a:p>
          <a:p>
            <a:pPr lvl="2"/>
            <a:r>
              <a:rPr lang="en-US" dirty="0" smtClean="0"/>
              <a:t>If a specific source is listed, that may be useful</a:t>
            </a:r>
          </a:p>
          <a:p>
            <a:pPr lvl="2"/>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17</a:t>
            </a:fld>
            <a:endParaRPr lang="en-US" dirty="0"/>
          </a:p>
        </p:txBody>
      </p:sp>
    </p:spTree>
    <p:extLst>
      <p:ext uri="{BB962C8B-B14F-4D97-AF65-F5344CB8AC3E}">
        <p14:creationId xmlns:p14="http://schemas.microsoft.com/office/powerpoint/2010/main" val="968296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documentation</a:t>
            </a:r>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If it’s a photocopy source, include the photocopies!</a:t>
            </a:r>
          </a:p>
          <a:p>
            <a:r>
              <a:rPr lang="en-US" dirty="0" smtClean="0"/>
              <a:t>URL, or photocopy is not enough – you </a:t>
            </a:r>
            <a:r>
              <a:rPr lang="en-US" b="1" dirty="0" smtClean="0"/>
              <a:t>must </a:t>
            </a:r>
            <a:r>
              <a:rPr lang="en-US" dirty="0" smtClean="0"/>
              <a:t>summarize the documentation</a:t>
            </a:r>
          </a:p>
          <a:p>
            <a:pPr lvl="1"/>
            <a:r>
              <a:rPr lang="en-US" dirty="0" smtClean="0"/>
              <a:t>Failing to summarize is grounds for an administrative return</a:t>
            </a:r>
          </a:p>
          <a:p>
            <a:r>
              <a:rPr lang="en-US" dirty="0" smtClean="0"/>
              <a:t>Be truthful</a:t>
            </a:r>
          </a:p>
          <a:p>
            <a:pPr lvl="1"/>
            <a:r>
              <a:rPr lang="en-US" dirty="0" smtClean="0"/>
              <a:t>Exaggerating the value of the source isn’t helpful – it will be checked</a:t>
            </a:r>
            <a:endParaRPr lang="en-US" dirty="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18</a:t>
            </a:fld>
            <a:endParaRPr lang="en-US" dirty="0"/>
          </a:p>
        </p:txBody>
      </p:sp>
    </p:spTree>
    <p:extLst>
      <p:ext uri="{BB962C8B-B14F-4D97-AF65-F5344CB8AC3E}">
        <p14:creationId xmlns:p14="http://schemas.microsoft.com/office/powerpoint/2010/main" val="180489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documentation</a:t>
            </a:r>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r>
              <a:rPr lang="en-US" dirty="0" smtClean="0"/>
              <a:t>Include the following</a:t>
            </a:r>
          </a:p>
          <a:p>
            <a:pPr lvl="1"/>
            <a:r>
              <a:rPr lang="en-US" dirty="0" smtClean="0"/>
              <a:t>The name of the source</a:t>
            </a:r>
          </a:p>
          <a:p>
            <a:pPr lvl="2"/>
            <a:r>
              <a:rPr lang="en-US" dirty="0" smtClean="0"/>
              <a:t>If it’s a no-photocopy source, use the standard abbreviation</a:t>
            </a:r>
          </a:p>
          <a:p>
            <a:pPr lvl="2"/>
            <a:r>
              <a:rPr lang="en-US" dirty="0" smtClean="0"/>
              <a:t>If it’s a book or article, include name of book, author, and edition – enough that we can find it</a:t>
            </a:r>
          </a:p>
          <a:p>
            <a:pPr lvl="2"/>
            <a:r>
              <a:rPr lang="en-US" dirty="0" smtClean="0"/>
              <a:t>If it’s an internet resource, please include the URL – makes it easier for commenters to verify</a:t>
            </a:r>
          </a:p>
          <a:p>
            <a:pPr lvl="1"/>
            <a:r>
              <a:rPr lang="en-US" dirty="0" smtClean="0"/>
              <a:t>A summary of all relevant information – what does the source say, what dates does it list, what relevant name forms are listed</a:t>
            </a:r>
          </a:p>
          <a:p>
            <a:pPr lvl="2"/>
            <a:r>
              <a:rPr lang="en-US" dirty="0" smtClean="0"/>
              <a:t>Do </a:t>
            </a:r>
            <a:r>
              <a:rPr lang="en-US" b="1" dirty="0" smtClean="0"/>
              <a:t>not</a:t>
            </a:r>
            <a:r>
              <a:rPr lang="en-US" dirty="0" smtClean="0"/>
              <a:t> just list a page number or section name</a:t>
            </a:r>
          </a:p>
          <a:p>
            <a:pPr lvl="2"/>
            <a:r>
              <a:rPr lang="en-US" dirty="0" smtClean="0"/>
              <a:t>For descriptive/occupational names, include meaning</a:t>
            </a:r>
          </a:p>
          <a:p>
            <a:pPr lvl="1"/>
            <a:r>
              <a:rPr lang="en-US" dirty="0" smtClean="0"/>
              <a:t>A conclusion, explaining why this source supports the submission</a:t>
            </a:r>
            <a:endParaRPr lang="en-US" dirty="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19</a:t>
            </a:fld>
            <a:endParaRPr lang="en-US" dirty="0"/>
          </a:p>
        </p:txBody>
      </p:sp>
    </p:spTree>
    <p:extLst>
      <p:ext uri="{BB962C8B-B14F-4D97-AF65-F5344CB8AC3E}">
        <p14:creationId xmlns:p14="http://schemas.microsoft.com/office/powerpoint/2010/main" val="10672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4724400"/>
          </a:xfrm>
        </p:spPr>
        <p:txBody>
          <a:bodyPr/>
          <a:lstStyle/>
          <a:p>
            <a:r>
              <a:rPr lang="en-US" dirty="0" smtClean="0"/>
              <a:t>Reference material:</a:t>
            </a:r>
          </a:p>
          <a:p>
            <a:pPr lvl="1"/>
            <a:r>
              <a:rPr lang="en-US" dirty="0"/>
              <a:t>How to Document a Name (not quite within an inch of its life</a:t>
            </a:r>
            <a:r>
              <a:rPr lang="en-US" dirty="0" smtClean="0"/>
              <a:t>) by Mistress Juliana de Luna</a:t>
            </a:r>
          </a:p>
          <a:p>
            <a:pPr lvl="2"/>
            <a:r>
              <a:rPr lang="en-US" dirty="0">
                <a:hlinkClick r:id="rId3"/>
              </a:rPr>
              <a:t>http://</a:t>
            </a:r>
            <a:r>
              <a:rPr lang="en-US" dirty="0" smtClean="0">
                <a:hlinkClick r:id="rId3"/>
              </a:rPr>
              <a:t>medievalscotland.org/jes/DocumentingAName.shtml</a:t>
            </a:r>
            <a:endParaRPr lang="en-US" dirty="0" smtClean="0"/>
          </a:p>
          <a:p>
            <a:pPr lvl="1"/>
            <a:r>
              <a:rPr lang="en-US" dirty="0" err="1"/>
              <a:t>Alys's</a:t>
            </a:r>
            <a:r>
              <a:rPr lang="en-US" dirty="0"/>
              <a:t> Guide to Picking and Documenting an SCA </a:t>
            </a:r>
            <a:r>
              <a:rPr lang="en-US" dirty="0" smtClean="0"/>
              <a:t>Name by Mistress </a:t>
            </a:r>
            <a:r>
              <a:rPr lang="en-US" dirty="0" err="1" smtClean="0"/>
              <a:t>Alys</a:t>
            </a:r>
            <a:r>
              <a:rPr lang="en-US" dirty="0" smtClean="0"/>
              <a:t> </a:t>
            </a:r>
            <a:r>
              <a:rPr lang="en-US" dirty="0" err="1" smtClean="0"/>
              <a:t>Mackyntoich</a:t>
            </a:r>
            <a:endParaRPr lang="en-US" dirty="0" smtClean="0"/>
          </a:p>
          <a:p>
            <a:pPr lvl="2"/>
            <a:r>
              <a:rPr lang="en-US" dirty="0" smtClean="0">
                <a:hlinkClick r:id="rId4"/>
              </a:rPr>
              <a:t>http</a:t>
            </a:r>
            <a:r>
              <a:rPr lang="en-US" dirty="0">
                <a:hlinkClick r:id="rId4"/>
              </a:rPr>
              <a:t>://</a:t>
            </a:r>
            <a:r>
              <a:rPr lang="en-US" dirty="0" smtClean="0">
                <a:hlinkClick r:id="rId4"/>
              </a:rPr>
              <a:t>alysprojects.blogspot.com/2014/01/alyss-guide-to-picking-and-documenting.html</a:t>
            </a:r>
            <a:r>
              <a:rPr lang="en-US" dirty="0" smtClean="0"/>
              <a:t>   </a:t>
            </a:r>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a:t>
            </a:fld>
            <a:endParaRPr lang="en-US" dirty="0"/>
          </a:p>
        </p:txBody>
      </p:sp>
    </p:spTree>
    <p:extLst>
      <p:ext uri="{BB962C8B-B14F-4D97-AF65-F5344CB8AC3E}">
        <p14:creationId xmlns:p14="http://schemas.microsoft.com/office/powerpoint/2010/main" val="21920773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documentation</a:t>
            </a:r>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Example of inadequate documentation:</a:t>
            </a:r>
          </a:p>
          <a:p>
            <a:pPr lvl="1"/>
            <a:r>
              <a:rPr lang="en-US" dirty="0" smtClean="0"/>
              <a:t>Ivan Baranov</a:t>
            </a:r>
            <a:endParaRPr lang="en-US" dirty="0"/>
          </a:p>
          <a:p>
            <a:pPr lvl="2"/>
            <a:r>
              <a:rPr lang="en-US" dirty="0" smtClean="0"/>
              <a:t>Ivan: </a:t>
            </a:r>
            <a:r>
              <a:rPr lang="en-US" dirty="0" err="1" smtClean="0"/>
              <a:t>Wickenden</a:t>
            </a:r>
            <a:r>
              <a:rPr lang="en-US" dirty="0"/>
              <a:t>, found at </a:t>
            </a:r>
            <a:r>
              <a:rPr lang="en-US" dirty="0">
                <a:hlinkClick r:id="rId3"/>
              </a:rPr>
              <a:t>http://</a:t>
            </a:r>
            <a:r>
              <a:rPr lang="en-US" dirty="0" smtClean="0">
                <a:hlinkClick r:id="rId3"/>
              </a:rPr>
              <a:t>heraldry.sca.org/names/paul/h-j.html</a:t>
            </a:r>
            <a:endParaRPr lang="en-US" dirty="0" smtClean="0"/>
          </a:p>
          <a:p>
            <a:pPr lvl="2"/>
            <a:r>
              <a:rPr lang="en-US" dirty="0" smtClean="0"/>
              <a:t>Baranov: </a:t>
            </a:r>
            <a:r>
              <a:rPr lang="en-US" dirty="0" err="1" smtClean="0"/>
              <a:t>Wickenden</a:t>
            </a:r>
            <a:r>
              <a:rPr lang="en-US" dirty="0"/>
              <a:t>, found at </a:t>
            </a:r>
            <a:r>
              <a:rPr lang="en-US" dirty="0">
                <a:hlinkClick r:id="rId4"/>
              </a:rPr>
              <a:t>http://</a:t>
            </a:r>
            <a:r>
              <a:rPr lang="en-US" dirty="0" smtClean="0">
                <a:hlinkClick r:id="rId4"/>
              </a:rPr>
              <a:t>heraldry.sca.org/names/paul/ba.html</a:t>
            </a:r>
            <a:endParaRPr lang="en-US" dirty="0" smtClean="0"/>
          </a:p>
          <a:p>
            <a:r>
              <a:rPr lang="en-US" dirty="0" smtClean="0"/>
              <a:t>Problems:</a:t>
            </a:r>
          </a:p>
          <a:p>
            <a:pPr lvl="1"/>
            <a:r>
              <a:rPr lang="en-US" dirty="0" smtClean="0"/>
              <a:t>Sources not adequately summarized</a:t>
            </a:r>
          </a:p>
          <a:p>
            <a:pPr lvl="1"/>
            <a:r>
              <a:rPr lang="en-US" dirty="0" smtClean="0"/>
              <a:t>Construction not explained</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20</a:t>
            </a:fld>
            <a:endParaRPr lang="en-US" dirty="0"/>
          </a:p>
        </p:txBody>
      </p:sp>
    </p:spTree>
    <p:extLst>
      <p:ext uri="{BB962C8B-B14F-4D97-AF65-F5344CB8AC3E}">
        <p14:creationId xmlns:p14="http://schemas.microsoft.com/office/powerpoint/2010/main" val="803367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r>
              <a:rPr lang="en-US" dirty="0" smtClean="0"/>
              <a:t>Example of good documentation:</a:t>
            </a:r>
          </a:p>
          <a:p>
            <a:pPr lvl="1"/>
            <a:r>
              <a:rPr lang="en-US" dirty="0" smtClean="0"/>
              <a:t>Ivan Baranov</a:t>
            </a:r>
            <a:endParaRPr lang="en-US" dirty="0"/>
          </a:p>
          <a:p>
            <a:pPr lvl="2"/>
            <a:r>
              <a:rPr lang="en-US" dirty="0" smtClean="0"/>
              <a:t>Ivan</a:t>
            </a:r>
            <a:r>
              <a:rPr lang="en-US" dirty="0"/>
              <a:t>: Paul Goldschmidt's </a:t>
            </a:r>
            <a:r>
              <a:rPr lang="en-US" i="1" dirty="0"/>
              <a:t>Dictionary of period Russian Names</a:t>
            </a:r>
            <a:r>
              <a:rPr lang="en-US" dirty="0" smtClean="0"/>
              <a:t> 2</a:t>
            </a:r>
            <a:r>
              <a:rPr lang="en-US" baseline="30000" dirty="0" smtClean="0"/>
              <a:t>nd </a:t>
            </a:r>
            <a:r>
              <a:rPr lang="en-US" dirty="0" smtClean="0"/>
              <a:t>edition, section MA, </a:t>
            </a:r>
            <a:r>
              <a:rPr lang="en-US" dirty="0" err="1" smtClean="0"/>
              <a:t>s.n</a:t>
            </a:r>
            <a:r>
              <a:rPr lang="en-US" dirty="0" smtClean="0"/>
              <a:t>. </a:t>
            </a:r>
            <a:r>
              <a:rPr lang="en-US" dirty="0" err="1" smtClean="0"/>
              <a:t>Ioann</a:t>
            </a:r>
            <a:r>
              <a:rPr lang="en-US" dirty="0" smtClean="0"/>
              <a:t> (m) – </a:t>
            </a:r>
            <a:r>
              <a:rPr lang="en-US" dirty="0" err="1" smtClean="0"/>
              <a:t>Russianization</a:t>
            </a:r>
            <a:r>
              <a:rPr lang="en-US" dirty="0" smtClean="0"/>
              <a:t> of John, Variant: Ivan (Ivan </a:t>
            </a:r>
            <a:r>
              <a:rPr lang="en-US" dirty="0" err="1" smtClean="0"/>
              <a:t>Fomin</a:t>
            </a:r>
            <a:r>
              <a:rPr lang="en-US" dirty="0" smtClean="0"/>
              <a:t> </a:t>
            </a:r>
            <a:r>
              <a:rPr lang="en-US" dirty="0" err="1" smtClean="0"/>
              <a:t>syn</a:t>
            </a:r>
            <a:r>
              <a:rPr lang="en-US" dirty="0" smtClean="0"/>
              <a:t>, 1181-2), found </a:t>
            </a:r>
            <a:r>
              <a:rPr lang="en-US" dirty="0"/>
              <a:t>at </a:t>
            </a:r>
            <a:r>
              <a:rPr lang="en-US" dirty="0">
                <a:hlinkClick r:id="rId3"/>
              </a:rPr>
              <a:t>http://</a:t>
            </a:r>
            <a:r>
              <a:rPr lang="en-US" dirty="0" smtClean="0">
                <a:hlinkClick r:id="rId3"/>
              </a:rPr>
              <a:t>heraldry.sca.org/names/paul/h-j.html</a:t>
            </a:r>
            <a:endParaRPr lang="en-US" dirty="0" smtClean="0"/>
          </a:p>
          <a:p>
            <a:pPr lvl="2"/>
            <a:r>
              <a:rPr lang="en-US" dirty="0" smtClean="0"/>
              <a:t>Baranov: </a:t>
            </a:r>
            <a:r>
              <a:rPr lang="en-US" dirty="0"/>
              <a:t>Paul Goldschmidt's </a:t>
            </a:r>
            <a:r>
              <a:rPr lang="en-US" i="1" dirty="0"/>
              <a:t>Dictionary of period Russian Names</a:t>
            </a:r>
            <a:r>
              <a:rPr lang="en-US" dirty="0"/>
              <a:t> 2</a:t>
            </a:r>
            <a:r>
              <a:rPr lang="en-US" baseline="30000" dirty="0"/>
              <a:t>nd </a:t>
            </a:r>
            <a:r>
              <a:rPr lang="en-US" dirty="0"/>
              <a:t>edition, </a:t>
            </a:r>
            <a:r>
              <a:rPr lang="en-US" dirty="0" smtClean="0"/>
              <a:t>section BA, </a:t>
            </a:r>
            <a:r>
              <a:rPr lang="en-US" dirty="0" err="1" smtClean="0"/>
              <a:t>s.n</a:t>
            </a:r>
            <a:r>
              <a:rPr lang="en-US" dirty="0" smtClean="0"/>
              <a:t>. </a:t>
            </a:r>
            <a:r>
              <a:rPr lang="en-US" dirty="0" err="1" smtClean="0"/>
              <a:t>Baran</a:t>
            </a:r>
            <a:r>
              <a:rPr lang="en-US" dirty="0" smtClean="0"/>
              <a:t> (m) – “ram”, Patronymic: Baranov (“</a:t>
            </a:r>
            <a:r>
              <a:rPr lang="en-US" dirty="0" err="1" smtClean="0"/>
              <a:t>Maysh</a:t>
            </a:r>
            <a:r>
              <a:rPr lang="en-US" dirty="0" smtClean="0"/>
              <a:t> Baranov </a:t>
            </a:r>
            <a:r>
              <a:rPr lang="en-US" dirty="0" err="1" smtClean="0"/>
              <a:t>syn</a:t>
            </a:r>
            <a:r>
              <a:rPr lang="en-US" dirty="0" smtClean="0"/>
              <a:t> </a:t>
            </a:r>
            <a:r>
              <a:rPr lang="en-US" dirty="0" err="1" smtClean="0"/>
              <a:t>Ovtsyn</a:t>
            </a:r>
            <a:r>
              <a:rPr lang="en-US" dirty="0" smtClean="0"/>
              <a:t>”, 1500), </a:t>
            </a:r>
            <a:r>
              <a:rPr lang="en-US" dirty="0"/>
              <a:t>found at </a:t>
            </a:r>
            <a:r>
              <a:rPr lang="en-US" dirty="0">
                <a:hlinkClick r:id="rId4"/>
              </a:rPr>
              <a:t>http://</a:t>
            </a:r>
            <a:r>
              <a:rPr lang="en-US" dirty="0" smtClean="0">
                <a:hlinkClick r:id="rId4"/>
              </a:rPr>
              <a:t>heraldry.sca.org/names/paul/ba.html</a:t>
            </a:r>
            <a:endParaRPr lang="en-US" dirty="0" smtClean="0"/>
          </a:p>
          <a:p>
            <a:pPr lvl="2"/>
            <a:r>
              <a:rPr lang="en-US" dirty="0" smtClean="0"/>
              <a:t>Construction: </a:t>
            </a:r>
            <a:r>
              <a:rPr lang="en-US" dirty="0"/>
              <a:t>Paul Goldschmidt's </a:t>
            </a:r>
            <a:r>
              <a:rPr lang="en-US" i="1" dirty="0"/>
              <a:t>Dictionary of period Russian Names</a:t>
            </a:r>
            <a:r>
              <a:rPr lang="en-US" dirty="0"/>
              <a:t> 2</a:t>
            </a:r>
            <a:r>
              <a:rPr lang="en-US" baseline="30000" dirty="0"/>
              <a:t>nd </a:t>
            </a:r>
            <a:r>
              <a:rPr lang="en-US" dirty="0"/>
              <a:t>edition,</a:t>
            </a:r>
            <a:r>
              <a:rPr lang="en-US" dirty="0" smtClean="0"/>
              <a:t>, Grammar, lists the pattern “G-P” (given name + patronymic).  Ivan is a given name, Baranov is a patronymic.  As it is already in patronymic form, it need not be modified.  </a:t>
            </a:r>
            <a:r>
              <a:rPr lang="en-US" dirty="0"/>
              <a:t>See: </a:t>
            </a:r>
            <a:r>
              <a:rPr lang="en-US" dirty="0">
                <a:hlinkClick r:id="rId5"/>
              </a:rPr>
              <a:t>http://</a:t>
            </a:r>
            <a:r>
              <a:rPr lang="en-US" dirty="0" smtClean="0">
                <a:hlinkClick r:id="rId5"/>
              </a:rPr>
              <a:t>heraldry.sca.org/names/paul/zgrammar.html</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21</a:t>
            </a:fld>
            <a:endParaRPr lang="en-US" dirty="0"/>
          </a:p>
        </p:txBody>
      </p:sp>
    </p:spTree>
    <p:extLst>
      <p:ext uri="{BB962C8B-B14F-4D97-AF65-F5344CB8AC3E}">
        <p14:creationId xmlns:p14="http://schemas.microsoft.com/office/powerpoint/2010/main" val="37217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r>
              <a:rPr lang="en-US" dirty="0" smtClean="0"/>
              <a:t>Some other problems</a:t>
            </a:r>
          </a:p>
          <a:p>
            <a:pPr lvl="1"/>
            <a:r>
              <a:rPr lang="en-US" dirty="0" smtClean="0"/>
              <a:t>Not listing the name formation pattern</a:t>
            </a:r>
          </a:p>
          <a:p>
            <a:pPr lvl="2"/>
            <a:r>
              <a:rPr lang="en-US" dirty="0" smtClean="0"/>
              <a:t>My recommendation is to always list the formation pattern</a:t>
            </a:r>
          </a:p>
          <a:p>
            <a:pPr lvl="2"/>
            <a:r>
              <a:rPr lang="en-US" dirty="0" smtClean="0"/>
              <a:t>Most are found in SENA Appendix A</a:t>
            </a:r>
          </a:p>
          <a:p>
            <a:pPr lvl="2"/>
            <a:r>
              <a:rPr lang="en-US" dirty="0" smtClean="0"/>
              <a:t>Even if it’s something obvious, like “John Smith”, include “SENA Appendix A lists the </a:t>
            </a:r>
            <a:r>
              <a:rPr lang="en-US" dirty="0"/>
              <a:t>pattern </a:t>
            </a:r>
            <a:r>
              <a:rPr lang="en-US" dirty="0" smtClean="0"/>
              <a:t>“</a:t>
            </a:r>
            <a:r>
              <a:rPr lang="en-US" dirty="0" err="1" smtClean="0"/>
              <a:t>given+byname</a:t>
            </a:r>
            <a:r>
              <a:rPr lang="en-US" dirty="0" smtClean="0"/>
              <a:t>” as acceptable in Early Modern English”</a:t>
            </a:r>
          </a:p>
          <a:p>
            <a:pPr lvl="1"/>
            <a:r>
              <a:rPr lang="en-US" dirty="0" smtClean="0"/>
              <a:t>Not referring to Appendix C to show that a mix of two language groups is acceptable</a:t>
            </a:r>
          </a:p>
          <a:p>
            <a:pPr lvl="2"/>
            <a:r>
              <a:rPr lang="en-US" dirty="0" smtClean="0"/>
              <a:t>“English and French are an acceptable lingual mix under SENA Appendix C”</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22</a:t>
            </a:fld>
            <a:endParaRPr lang="en-US" dirty="0"/>
          </a:p>
        </p:txBody>
      </p:sp>
    </p:spTree>
    <p:extLst>
      <p:ext uri="{BB962C8B-B14F-4D97-AF65-F5344CB8AC3E}">
        <p14:creationId xmlns:p14="http://schemas.microsoft.com/office/powerpoint/2010/main" val="14059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Some other problems</a:t>
            </a:r>
          </a:p>
          <a:p>
            <a:pPr lvl="1"/>
            <a:r>
              <a:rPr lang="en-US" dirty="0" smtClean="0"/>
              <a:t>Not including any documentation at all</a:t>
            </a:r>
          </a:p>
          <a:p>
            <a:pPr lvl="1"/>
            <a:r>
              <a:rPr lang="en-US" dirty="0" smtClean="0"/>
              <a:t>Wikipedia</a:t>
            </a:r>
          </a:p>
          <a:p>
            <a:pPr lvl="2"/>
            <a:r>
              <a:rPr lang="en-US" dirty="0" smtClean="0"/>
              <a:t>Ok for generally acceptable facts, not ok for name elements</a:t>
            </a:r>
          </a:p>
          <a:p>
            <a:pPr lvl="2"/>
            <a:r>
              <a:rPr lang="en-US" dirty="0" smtClean="0"/>
              <a:t>May be a good place to start research – look at the citations</a:t>
            </a:r>
          </a:p>
          <a:p>
            <a:pPr lvl="1"/>
            <a:r>
              <a:rPr lang="en-US" dirty="0" smtClean="0"/>
              <a:t>Websites such as “Behind the Name”, </a:t>
            </a:r>
            <a:r>
              <a:rPr lang="en-US" dirty="0" smtClean="0"/>
              <a:t>genealogy </a:t>
            </a:r>
            <a:r>
              <a:rPr lang="en-US" dirty="0" smtClean="0"/>
              <a:t>sites, or sites that try to sell you things about family history</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23</a:t>
            </a:fld>
            <a:endParaRPr lang="en-US" dirty="0"/>
          </a:p>
        </p:txBody>
      </p:sp>
    </p:spTree>
    <p:extLst>
      <p:ext uri="{BB962C8B-B14F-4D97-AF65-F5344CB8AC3E}">
        <p14:creationId xmlns:p14="http://schemas.microsoft.com/office/powerpoint/2010/main" val="145896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r>
              <a:rPr lang="en-US" dirty="0" smtClean="0"/>
              <a:t>Some more examples:</a:t>
            </a:r>
          </a:p>
          <a:p>
            <a:pPr lvl="1"/>
            <a:r>
              <a:rPr lang="en-US" dirty="0"/>
              <a:t>For the name </a:t>
            </a:r>
            <a:r>
              <a:rPr lang="en-US" dirty="0" err="1"/>
              <a:t>Eoin</a:t>
            </a:r>
            <a:r>
              <a:rPr lang="en-US" dirty="0"/>
              <a:t> Ó </a:t>
            </a:r>
            <a:r>
              <a:rPr lang="en-US" dirty="0" err="1" smtClean="0"/>
              <a:t>Mathghamhna</a:t>
            </a:r>
            <a:endParaRPr lang="en-US" dirty="0" smtClean="0"/>
          </a:p>
          <a:p>
            <a:pPr lvl="2"/>
            <a:r>
              <a:rPr lang="en-US" dirty="0" smtClean="0"/>
              <a:t>"</a:t>
            </a:r>
            <a:r>
              <a:rPr lang="en-US" dirty="0"/>
              <a:t>Quick and Easy Gaelic Names (3rd Ed.)" by Sharon </a:t>
            </a:r>
            <a:r>
              <a:rPr lang="en-US" dirty="0" err="1"/>
              <a:t>Krossa</a:t>
            </a:r>
            <a:r>
              <a:rPr lang="en-US" dirty="0"/>
              <a:t> (</a:t>
            </a:r>
            <a:r>
              <a:rPr lang="en-US" dirty="0">
                <a:hlinkClick r:id="rId3"/>
              </a:rPr>
              <a:t>http://www.medievalscotland.org/scotnames/quickgaelicbynames/#clanaffiliationbyname</a:t>
            </a:r>
            <a:r>
              <a:rPr lang="en-US" dirty="0"/>
              <a:t>) sets out the pattern for clan affiliation-style bynames as: </a:t>
            </a:r>
            <a:br>
              <a:rPr lang="en-US" dirty="0"/>
            </a:br>
            <a:r>
              <a:rPr lang="en-US" dirty="0"/>
              <a:t>&lt;single given name&gt; Ó &lt;eponymous clan ancestor's name (in genitive case</a:t>
            </a:r>
            <a:r>
              <a:rPr lang="en-US" dirty="0" smtClean="0"/>
              <a:t>)&gt;</a:t>
            </a:r>
          </a:p>
          <a:p>
            <a:pPr lvl="2"/>
            <a:r>
              <a:rPr lang="en-US" dirty="0" err="1"/>
              <a:t>Eoin</a:t>
            </a:r>
            <a:r>
              <a:rPr lang="en-US" dirty="0"/>
              <a:t> is an Early Modern Irish Gaelic name with 58 Annals dates between 1246 and 1600, appearing in "Index of Names in Irish Annals" by Kathleen O’Brien (http://www.medievalscotland.org/kmo/AnnalsIndex/Masculine/Eoin.shtml)</a:t>
            </a:r>
          </a:p>
          <a:p>
            <a:pPr lvl="2"/>
            <a:r>
              <a:rPr lang="en-US" dirty="0" err="1" smtClean="0"/>
              <a:t>Mathghamhain</a:t>
            </a:r>
            <a:r>
              <a:rPr lang="en-US" dirty="0" smtClean="0"/>
              <a:t> </a:t>
            </a:r>
            <a:r>
              <a:rPr lang="en-US" dirty="0"/>
              <a:t>is also found in “Index of Names in Irish Annals” (http://www.medievalscotland.org/kmo/AnnalsIndex/Masculine/Mathgamain.shtml), with Annals dates of 1255, 1266, 1271, 1314, 1461, 1472, 1483, 1489, 1588.  </a:t>
            </a:r>
            <a:r>
              <a:rPr lang="en-US" dirty="0" err="1"/>
              <a:t>Mathghamhain</a:t>
            </a:r>
            <a:r>
              <a:rPr lang="en-US" dirty="0"/>
              <a:t> is the nominative form; </a:t>
            </a:r>
            <a:r>
              <a:rPr lang="en-US" dirty="0" err="1"/>
              <a:t>Mathghamhna</a:t>
            </a:r>
            <a:r>
              <a:rPr lang="en-US" dirty="0"/>
              <a:t> is the genitive form.</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24</a:t>
            </a:fld>
            <a:endParaRPr lang="en-US" dirty="0"/>
          </a:p>
        </p:txBody>
      </p:sp>
    </p:spTree>
    <p:extLst>
      <p:ext uri="{BB962C8B-B14F-4D97-AF65-F5344CB8AC3E}">
        <p14:creationId xmlns:p14="http://schemas.microsoft.com/office/powerpoint/2010/main" val="2317800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dirty="0" smtClean="0"/>
              <a:t>Some more examples:</a:t>
            </a:r>
          </a:p>
          <a:p>
            <a:pPr lvl="1"/>
            <a:r>
              <a:rPr lang="en-US" dirty="0"/>
              <a:t>For the name </a:t>
            </a:r>
            <a:r>
              <a:rPr lang="en-US" b="1" dirty="0" err="1"/>
              <a:t>Mergery</a:t>
            </a:r>
            <a:r>
              <a:rPr lang="en-US" b="1" dirty="0"/>
              <a:t> </a:t>
            </a:r>
            <a:r>
              <a:rPr lang="en-US" b="1" dirty="0" err="1"/>
              <a:t>Potticary</a:t>
            </a:r>
            <a:r>
              <a:rPr lang="en-US" b="1" dirty="0"/>
              <a:t> </a:t>
            </a:r>
            <a:endParaRPr lang="en-US" b="1" dirty="0" smtClean="0"/>
          </a:p>
          <a:p>
            <a:pPr lvl="2"/>
            <a:r>
              <a:rPr lang="en-US" dirty="0" err="1" smtClean="0"/>
              <a:t>Mergery</a:t>
            </a:r>
            <a:r>
              <a:rPr lang="en-US" dirty="0" smtClean="0"/>
              <a:t> </a:t>
            </a:r>
            <a:r>
              <a:rPr lang="en-US" dirty="0"/>
              <a:t>is found in “English Given Names from 16th and Early 17th C Marriage Records” by </a:t>
            </a:r>
            <a:r>
              <a:rPr lang="en-US" dirty="0" err="1"/>
              <a:t>Aryanhwy</a:t>
            </a:r>
            <a:r>
              <a:rPr lang="en-US" dirty="0"/>
              <a:t> </a:t>
            </a:r>
            <a:r>
              <a:rPr lang="en-US" dirty="0" err="1"/>
              <a:t>merch</a:t>
            </a:r>
            <a:r>
              <a:rPr lang="en-US" dirty="0"/>
              <a:t> </a:t>
            </a:r>
            <a:r>
              <a:rPr lang="en-US" dirty="0" err="1"/>
              <a:t>Catmael</a:t>
            </a:r>
            <a:r>
              <a:rPr lang="en-US" dirty="0"/>
              <a:t> (</a:t>
            </a:r>
            <a:r>
              <a:rPr lang="en-US" dirty="0">
                <a:hlinkClick r:id="rId3"/>
              </a:rPr>
              <a:t>http://heraldry.sca.org/names/english/parishes/parishes.html</a:t>
            </a:r>
            <a:r>
              <a:rPr lang="en-US" dirty="0"/>
              <a:t>) </a:t>
            </a:r>
            <a:r>
              <a:rPr lang="en-US" dirty="0" err="1"/>
              <a:t>s.n</a:t>
            </a:r>
            <a:r>
              <a:rPr lang="en-US" dirty="0"/>
              <a:t>. Margery dated to 1583</a:t>
            </a:r>
            <a:r>
              <a:rPr lang="en-US" dirty="0" smtClean="0"/>
              <a:t>.</a:t>
            </a:r>
          </a:p>
          <a:p>
            <a:pPr lvl="2"/>
            <a:r>
              <a:rPr lang="en-US" dirty="0" err="1" smtClean="0"/>
              <a:t>Potticary</a:t>
            </a:r>
            <a:r>
              <a:rPr lang="en-US" dirty="0" smtClean="0"/>
              <a:t> </a:t>
            </a:r>
            <a:r>
              <a:rPr lang="en-US" dirty="0"/>
              <a:t>appears in </a:t>
            </a:r>
            <a:r>
              <a:rPr lang="en-US" dirty="0" err="1"/>
              <a:t>Bardsley</a:t>
            </a:r>
            <a:r>
              <a:rPr lang="en-US" dirty="0"/>
              <a:t>, A Dictionary of English and Welsh Surnames, p. 617 </a:t>
            </a:r>
            <a:r>
              <a:rPr lang="en-US" dirty="0" err="1"/>
              <a:t>s.n</a:t>
            </a:r>
            <a:r>
              <a:rPr lang="en-US" dirty="0"/>
              <a:t>. </a:t>
            </a:r>
            <a:r>
              <a:rPr lang="en-US" dirty="0" err="1"/>
              <a:t>Potticary</a:t>
            </a:r>
            <a:r>
              <a:rPr lang="en-US" dirty="0"/>
              <a:t>, with this spelling dated to </a:t>
            </a:r>
            <a:r>
              <a:rPr lang="en-US" dirty="0" smtClean="0"/>
              <a:t>1591.</a:t>
            </a:r>
          </a:p>
          <a:p>
            <a:pPr lvl="2"/>
            <a:r>
              <a:rPr lang="en-US" dirty="0" smtClean="0"/>
              <a:t>This </a:t>
            </a:r>
            <a:r>
              <a:rPr lang="en-US" dirty="0"/>
              <a:t>naming pattern for English names is found in Appendix A of SENA.</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25</a:t>
            </a:fld>
            <a:endParaRPr lang="en-US" dirty="0"/>
          </a:p>
        </p:txBody>
      </p:sp>
    </p:spTree>
    <p:extLst>
      <p:ext uri="{BB962C8B-B14F-4D97-AF65-F5344CB8AC3E}">
        <p14:creationId xmlns:p14="http://schemas.microsoft.com/office/powerpoint/2010/main" val="36596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to include in </a:t>
            </a:r>
            <a:r>
              <a:rPr lang="en-US" dirty="0" smtClean="0"/>
              <a:t>documentation</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dirty="0" smtClean="0"/>
              <a:t>Some more examples:</a:t>
            </a:r>
          </a:p>
          <a:p>
            <a:pPr lvl="1"/>
            <a:r>
              <a:rPr lang="en-US" dirty="0"/>
              <a:t>For the name </a:t>
            </a:r>
            <a:r>
              <a:rPr lang="en-US" b="1" dirty="0" err="1"/>
              <a:t>Meliana</a:t>
            </a:r>
            <a:r>
              <a:rPr lang="en-US" b="1" dirty="0"/>
              <a:t> Trinidad de Valero</a:t>
            </a:r>
            <a:endParaRPr lang="en-US" b="1" dirty="0" smtClean="0"/>
          </a:p>
          <a:p>
            <a:pPr lvl="2"/>
            <a:r>
              <a:rPr lang="en-US" dirty="0"/>
              <a:t>The pattern given + byname + de + locative for Spanish names is found in Appendix A of SENA.  All elements are found in the Family Search Historical Records</a:t>
            </a:r>
            <a:r>
              <a:rPr lang="en-US" dirty="0" smtClean="0"/>
              <a:t>:</a:t>
            </a:r>
          </a:p>
          <a:p>
            <a:pPr lvl="2"/>
            <a:r>
              <a:rPr lang="en-US" dirty="0" err="1" smtClean="0"/>
              <a:t>Meliana</a:t>
            </a:r>
            <a:r>
              <a:rPr lang="en-US" dirty="0" smtClean="0"/>
              <a:t> </a:t>
            </a:r>
            <a:r>
              <a:rPr lang="en-US" dirty="0"/>
              <a:t>Lopez; Female; Marriage; 12 Nov 1599; </a:t>
            </a:r>
            <a:r>
              <a:rPr lang="en-US" dirty="0" err="1"/>
              <a:t>Nuestra</a:t>
            </a:r>
            <a:r>
              <a:rPr lang="en-US" dirty="0"/>
              <a:t> </a:t>
            </a:r>
            <a:r>
              <a:rPr lang="en-US" dirty="0" err="1"/>
              <a:t>Señora</a:t>
            </a:r>
            <a:r>
              <a:rPr lang="en-US" dirty="0"/>
              <a:t> De La </a:t>
            </a:r>
            <a:r>
              <a:rPr lang="en-US" dirty="0" err="1"/>
              <a:t>Consolación</a:t>
            </a:r>
            <a:r>
              <a:rPr lang="en-US" dirty="0"/>
              <a:t>, Ballesteros De </a:t>
            </a:r>
            <a:r>
              <a:rPr lang="en-US" dirty="0" err="1"/>
              <a:t>Calatrava</a:t>
            </a:r>
            <a:r>
              <a:rPr lang="en-US" dirty="0"/>
              <a:t>, Ciudad Real, Spain; Batch: </a:t>
            </a:r>
            <a:r>
              <a:rPr lang="en-US" dirty="0" smtClean="0"/>
              <a:t>M86466-1</a:t>
            </a:r>
          </a:p>
          <a:p>
            <a:pPr lvl="2"/>
            <a:r>
              <a:rPr lang="en-US" dirty="0" smtClean="0"/>
              <a:t>Ana </a:t>
            </a:r>
            <a:r>
              <a:rPr lang="en-US" dirty="0"/>
              <a:t>Trinidad; Female; Christening; 30 Jan 1564; San Juan Evangelista, </a:t>
            </a:r>
            <a:r>
              <a:rPr lang="en-US" dirty="0" err="1"/>
              <a:t>Villafrades</a:t>
            </a:r>
            <a:r>
              <a:rPr lang="en-US" dirty="0"/>
              <a:t> de Campos, Valladolid, Spain; Batch: </a:t>
            </a:r>
            <a:r>
              <a:rPr lang="en-US" dirty="0" smtClean="0"/>
              <a:t>C02523-2</a:t>
            </a:r>
          </a:p>
          <a:p>
            <a:pPr lvl="2"/>
            <a:r>
              <a:rPr lang="en-US" dirty="0" smtClean="0"/>
              <a:t>Gonzalo </a:t>
            </a:r>
            <a:r>
              <a:rPr lang="en-US" dirty="0"/>
              <a:t>De Valero;  Male; Christening; 22 Sep 1567; San Andrés, Valladolid, Valladolid, Spain; Batch: C87100-1</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26</a:t>
            </a:fld>
            <a:endParaRPr lang="en-US" dirty="0"/>
          </a:p>
        </p:txBody>
      </p:sp>
    </p:spTree>
    <p:extLst>
      <p:ext uri="{BB962C8B-B14F-4D97-AF65-F5344CB8AC3E}">
        <p14:creationId xmlns:p14="http://schemas.microsoft.com/office/powerpoint/2010/main" val="409869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English</a:t>
            </a:r>
          </a:p>
          <a:p>
            <a:pPr lvl="1"/>
            <a:r>
              <a:rPr lang="en-US" dirty="0" smtClean="0"/>
              <a:t>For late period, FamilySearch</a:t>
            </a:r>
          </a:p>
          <a:p>
            <a:pPr lvl="1"/>
            <a:r>
              <a:rPr lang="en-US" dirty="0" smtClean="0"/>
              <a:t>Books are great here:</a:t>
            </a:r>
          </a:p>
          <a:p>
            <a:pPr lvl="2"/>
            <a:r>
              <a:rPr lang="en-US" dirty="0" smtClean="0"/>
              <a:t>Given names</a:t>
            </a:r>
            <a:r>
              <a:rPr lang="en-US" dirty="0"/>
              <a:t>: E. G. </a:t>
            </a:r>
            <a:r>
              <a:rPr lang="en-US" dirty="0" err="1"/>
              <a:t>Withycombe</a:t>
            </a:r>
            <a:r>
              <a:rPr lang="en-US" dirty="0"/>
              <a:t>, </a:t>
            </a:r>
            <a:r>
              <a:rPr lang="en-US" i="1" dirty="0"/>
              <a:t>The Oxford Dictionary of English Christian Names, </a:t>
            </a:r>
            <a:r>
              <a:rPr lang="en-US" dirty="0"/>
              <a:t>3rd ed</a:t>
            </a:r>
            <a:r>
              <a:rPr lang="en-US" dirty="0" smtClean="0"/>
              <a:t>.</a:t>
            </a:r>
          </a:p>
          <a:p>
            <a:pPr lvl="2"/>
            <a:r>
              <a:rPr lang="en-US" dirty="0" smtClean="0"/>
              <a:t>Surnames: </a:t>
            </a:r>
          </a:p>
          <a:p>
            <a:pPr lvl="3"/>
            <a:r>
              <a:rPr lang="en-US" dirty="0" err="1" smtClean="0"/>
              <a:t>Reaney</a:t>
            </a:r>
            <a:r>
              <a:rPr lang="en-US" dirty="0"/>
              <a:t>, P. H., &amp; R. M. Wilson</a:t>
            </a:r>
            <a:r>
              <a:rPr lang="en-US" i="1" dirty="0"/>
              <a:t>, A Dictionary of English </a:t>
            </a:r>
            <a:r>
              <a:rPr lang="en-US" i="1" dirty="0" smtClean="0"/>
              <a:t>Surnames</a:t>
            </a:r>
          </a:p>
          <a:p>
            <a:pPr lvl="3"/>
            <a:r>
              <a:rPr lang="en-US" dirty="0" err="1" smtClean="0"/>
              <a:t>Bardsley</a:t>
            </a:r>
            <a:r>
              <a:rPr lang="en-US" dirty="0"/>
              <a:t>, </a:t>
            </a:r>
            <a:r>
              <a:rPr lang="en-US" i="1" dirty="0"/>
              <a:t>A Dictionary of English and Welsh Surnames</a:t>
            </a:r>
            <a:endParaRPr lang="en-US" i="1" dirty="0" smtClean="0"/>
          </a:p>
          <a:p>
            <a:pPr lvl="2"/>
            <a:r>
              <a:rPr lang="en-US" dirty="0" err="1" smtClean="0"/>
              <a:t>Placenames</a:t>
            </a:r>
            <a:endParaRPr lang="en-US" dirty="0"/>
          </a:p>
          <a:p>
            <a:pPr lvl="3"/>
            <a:r>
              <a:rPr lang="en-US" dirty="0"/>
              <a:t>Victor Watts </a:t>
            </a:r>
            <a:r>
              <a:rPr lang="en-US" i="1" dirty="0"/>
              <a:t>The Cambridge Dictionary of English </a:t>
            </a:r>
            <a:r>
              <a:rPr lang="en-US" i="1" dirty="0" smtClean="0"/>
              <a:t>Place-Names</a:t>
            </a:r>
            <a:r>
              <a:rPr lang="en-US" dirty="0" smtClean="0"/>
              <a:t>.  (expensive but very good)</a:t>
            </a:r>
          </a:p>
          <a:p>
            <a:pPr lvl="3"/>
            <a:r>
              <a:rPr lang="en-US" dirty="0"/>
              <a:t>A.D. Mills </a:t>
            </a:r>
            <a:r>
              <a:rPr lang="en-US" i="1" dirty="0"/>
              <a:t>Oxford Dictionary of British Place Names</a:t>
            </a:r>
            <a:r>
              <a:rPr lang="en-US" dirty="0"/>
              <a:t>. </a:t>
            </a:r>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27</a:t>
            </a:fld>
            <a:endParaRPr lang="en-US"/>
          </a:p>
        </p:txBody>
      </p:sp>
    </p:spTree>
    <p:extLst>
      <p:ext uri="{BB962C8B-B14F-4D97-AF65-F5344CB8AC3E}">
        <p14:creationId xmlns:p14="http://schemas.microsoft.com/office/powerpoint/2010/main" val="4610119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English</a:t>
            </a:r>
          </a:p>
          <a:p>
            <a:pPr lvl="1"/>
            <a:r>
              <a:rPr lang="en-US" dirty="0" smtClean="0"/>
              <a:t>Online:</a:t>
            </a:r>
          </a:p>
          <a:p>
            <a:pPr lvl="2"/>
            <a:r>
              <a:rPr lang="en-US" dirty="0" err="1"/>
              <a:t>Talan</a:t>
            </a:r>
            <a:r>
              <a:rPr lang="en-US" dirty="0"/>
              <a:t> </a:t>
            </a:r>
            <a:r>
              <a:rPr lang="en-US" dirty="0" err="1"/>
              <a:t>Gwynek's</a:t>
            </a:r>
            <a:r>
              <a:rPr lang="en-US" dirty="0"/>
              <a:t> "Feminine Given Names in </a:t>
            </a:r>
            <a:r>
              <a:rPr lang="en-US" i="1" dirty="0"/>
              <a:t>A Dictionary of English Surnames</a:t>
            </a:r>
            <a:r>
              <a:rPr lang="en-US" dirty="0"/>
              <a:t>" (http://www.s-gabriel.org/names/talan/reaney/) </a:t>
            </a:r>
            <a:endParaRPr lang="en-US" dirty="0" smtClean="0"/>
          </a:p>
          <a:p>
            <a:pPr lvl="2"/>
            <a:r>
              <a:rPr lang="en-US" dirty="0" smtClean="0"/>
              <a:t>Surnames: Many articles on St. Gabriel’s</a:t>
            </a:r>
            <a:endParaRPr lang="en-US" i="1" dirty="0" smtClean="0"/>
          </a:p>
          <a:p>
            <a:pPr lvl="2"/>
            <a:r>
              <a:rPr lang="en-US" dirty="0" smtClean="0"/>
              <a:t>Middle English Dictionary (MED) </a:t>
            </a:r>
            <a:endParaRPr lang="en-US" dirty="0"/>
          </a:p>
          <a:p>
            <a:pPr lvl="3"/>
            <a:r>
              <a:rPr lang="en-US" dirty="0">
                <a:hlinkClick r:id="rId2"/>
              </a:rPr>
              <a:t>http://</a:t>
            </a:r>
            <a:r>
              <a:rPr lang="en-US" dirty="0" smtClean="0">
                <a:hlinkClick r:id="rId2"/>
              </a:rPr>
              <a:t>quod.lib.umich.edu/m/med/structure.html</a:t>
            </a:r>
            <a:endParaRPr lang="en-US" dirty="0" smtClean="0"/>
          </a:p>
          <a:p>
            <a:pPr lvl="3"/>
            <a:r>
              <a:rPr lang="en-US" dirty="0" smtClean="0"/>
              <a:t>Good for descriptive, occupational, and place-name bynames</a:t>
            </a:r>
          </a:p>
          <a:p>
            <a:pPr lvl="3"/>
            <a:r>
              <a:rPr lang="en-US" dirty="0" smtClean="0"/>
              <a:t>Search for the relevant word and look in the citations for use as a name</a:t>
            </a:r>
          </a:p>
          <a:p>
            <a:pPr lvl="2"/>
            <a:r>
              <a:rPr lang="en-US" dirty="0" smtClean="0"/>
              <a:t>Anglo-Saxon</a:t>
            </a:r>
          </a:p>
          <a:p>
            <a:pPr lvl="3"/>
            <a:r>
              <a:rPr lang="en-US" dirty="0" err="1" smtClean="0"/>
              <a:t>Proposography</a:t>
            </a:r>
            <a:r>
              <a:rPr lang="en-US" dirty="0" smtClean="0"/>
              <a:t> </a:t>
            </a:r>
            <a:r>
              <a:rPr lang="en-US" dirty="0"/>
              <a:t>of Anglo-Saxon England (PASE): http://pase.ac.uk/jsp/index.jsp</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28</a:t>
            </a:fld>
            <a:endParaRPr lang="en-US"/>
          </a:p>
        </p:txBody>
      </p:sp>
    </p:spTree>
    <p:extLst>
      <p:ext uri="{BB962C8B-B14F-4D97-AF65-F5344CB8AC3E}">
        <p14:creationId xmlns:p14="http://schemas.microsoft.com/office/powerpoint/2010/main" val="38369091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92500"/>
          </a:bodyPr>
          <a:lstStyle/>
          <a:p>
            <a:r>
              <a:rPr lang="en-US" dirty="0" smtClean="0"/>
              <a:t>Welsh</a:t>
            </a:r>
          </a:p>
          <a:p>
            <a:pPr lvl="1"/>
            <a:r>
              <a:rPr lang="en-US" dirty="0" smtClean="0"/>
              <a:t>Online</a:t>
            </a:r>
          </a:p>
          <a:p>
            <a:pPr lvl="2"/>
            <a:r>
              <a:rPr lang="en-US" dirty="0" err="1" smtClean="0"/>
              <a:t>Tangwysyl</a:t>
            </a:r>
            <a:r>
              <a:rPr lang="en-US" dirty="0" smtClean="0"/>
              <a:t> </a:t>
            </a:r>
            <a:r>
              <a:rPr lang="en-US" dirty="0" err="1"/>
              <a:t>verch</a:t>
            </a:r>
            <a:r>
              <a:rPr lang="en-US" dirty="0"/>
              <a:t> </a:t>
            </a:r>
            <a:r>
              <a:rPr lang="en-US" dirty="0" err="1"/>
              <a:t>Morgant</a:t>
            </a:r>
            <a:r>
              <a:rPr lang="en-US" dirty="0"/>
              <a:t> </a:t>
            </a:r>
            <a:r>
              <a:rPr lang="en-US" dirty="0" err="1" smtClean="0"/>
              <a:t>Glasvryn</a:t>
            </a:r>
            <a:r>
              <a:rPr lang="en-US" dirty="0"/>
              <a:t>, "A Simple Guide to Constructing 13</a:t>
            </a:r>
            <a:r>
              <a:rPr lang="en-US" baseline="30000" dirty="0"/>
              <a:t>th</a:t>
            </a:r>
            <a:r>
              <a:rPr lang="en-US" dirty="0"/>
              <a:t> Century Welsh Names" (</a:t>
            </a:r>
            <a:r>
              <a:rPr lang="en-US" dirty="0">
                <a:hlinkClick r:id="rId3"/>
              </a:rPr>
              <a:t>http://</a:t>
            </a:r>
            <a:r>
              <a:rPr lang="en-US" dirty="0" smtClean="0">
                <a:hlinkClick r:id="rId3"/>
              </a:rPr>
              <a:t>heraldry.sca.org/names/welsh13.html</a:t>
            </a:r>
            <a:r>
              <a:rPr lang="en-US" dirty="0" smtClean="0"/>
              <a:t>)</a:t>
            </a:r>
          </a:p>
          <a:p>
            <a:pPr lvl="2"/>
            <a:r>
              <a:rPr lang="en-US" dirty="0" err="1" smtClean="0"/>
              <a:t>Tangwysyl</a:t>
            </a:r>
            <a:r>
              <a:rPr lang="en-US" dirty="0" smtClean="0"/>
              <a:t> </a:t>
            </a:r>
            <a:r>
              <a:rPr lang="en-US" dirty="0" err="1"/>
              <a:t>verch</a:t>
            </a:r>
            <a:r>
              <a:rPr lang="en-US" dirty="0"/>
              <a:t> </a:t>
            </a:r>
            <a:r>
              <a:rPr lang="en-US" dirty="0" err="1"/>
              <a:t>Morgant</a:t>
            </a:r>
            <a:r>
              <a:rPr lang="en-US" dirty="0"/>
              <a:t> </a:t>
            </a:r>
            <a:r>
              <a:rPr lang="en-US" dirty="0" err="1" smtClean="0"/>
              <a:t>Glasvryn</a:t>
            </a:r>
            <a:r>
              <a:rPr lang="en-US" dirty="0"/>
              <a:t>, "A Simple Guide to Constructing 16</a:t>
            </a:r>
            <a:r>
              <a:rPr lang="en-US" baseline="30000" dirty="0"/>
              <a:t>th</a:t>
            </a:r>
            <a:r>
              <a:rPr lang="en-US" dirty="0"/>
              <a:t> Century Welsh Names (in English Contexts)" (</a:t>
            </a:r>
            <a:r>
              <a:rPr lang="en-US" dirty="0">
                <a:hlinkClick r:id="rId4"/>
              </a:rPr>
              <a:t>http://</a:t>
            </a:r>
            <a:r>
              <a:rPr lang="en-US" dirty="0" smtClean="0">
                <a:hlinkClick r:id="rId4"/>
              </a:rPr>
              <a:t>heraldry.sca.org/names/welsh16.html</a:t>
            </a:r>
            <a:r>
              <a:rPr lang="en-US" dirty="0" smtClean="0"/>
              <a:t>)</a:t>
            </a:r>
          </a:p>
          <a:p>
            <a:pPr lvl="1"/>
            <a:r>
              <a:rPr lang="en-US" dirty="0" smtClean="0"/>
              <a:t>Books</a:t>
            </a:r>
          </a:p>
          <a:p>
            <a:pPr lvl="2"/>
            <a:r>
              <a:rPr lang="en-US" dirty="0" smtClean="0"/>
              <a:t>T. </a:t>
            </a:r>
            <a:r>
              <a:rPr lang="en-US" dirty="0"/>
              <a:t>J. and </a:t>
            </a:r>
            <a:r>
              <a:rPr lang="en-US" dirty="0" err="1"/>
              <a:t>Prys</a:t>
            </a:r>
            <a:r>
              <a:rPr lang="en-US" dirty="0"/>
              <a:t> Morgan's </a:t>
            </a:r>
            <a:r>
              <a:rPr lang="en-US" i="1" dirty="0"/>
              <a:t>Welsh </a:t>
            </a:r>
            <a:r>
              <a:rPr lang="en-US" i="1" dirty="0" smtClean="0"/>
              <a:t>Surnames</a:t>
            </a:r>
          </a:p>
          <a:p>
            <a:pPr lvl="2"/>
            <a:r>
              <a:rPr lang="en-US" dirty="0" err="1"/>
              <a:t>Bardsley</a:t>
            </a:r>
            <a:r>
              <a:rPr lang="en-US" dirty="0"/>
              <a:t>, </a:t>
            </a:r>
            <a:r>
              <a:rPr lang="en-US" i="1" dirty="0"/>
              <a:t>A Dictionary of English and Welsh Surnames</a:t>
            </a:r>
          </a:p>
          <a:p>
            <a:pPr lvl="2"/>
            <a:endParaRPr lang="en-US" i="1"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29</a:t>
            </a:fld>
            <a:endParaRPr lang="en-US"/>
          </a:p>
        </p:txBody>
      </p:sp>
    </p:spTree>
    <p:extLst>
      <p:ext uri="{BB962C8B-B14F-4D97-AF65-F5344CB8AC3E}">
        <p14:creationId xmlns:p14="http://schemas.microsoft.com/office/powerpoint/2010/main" val="35411834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r>
              <a:rPr lang="en-US" dirty="0" smtClean="0"/>
              <a:t>AH V.B.2.d</a:t>
            </a:r>
          </a:p>
          <a:p>
            <a:pPr lvl="1"/>
            <a:r>
              <a:rPr lang="en-US" dirty="0"/>
              <a:t>A summary of all supporting evidence provided for the submission must be included on the Letter of Intent. Such evidence includes documentation, permissions to conflict, proofs for entitlement, </a:t>
            </a:r>
            <a:r>
              <a:rPr lang="en-US" dirty="0" smtClean="0"/>
              <a:t>… In </a:t>
            </a:r>
            <a:r>
              <a:rPr lang="en-US" dirty="0"/>
              <a:t>the case of resubmissions or appeals, a history of previous submissions to the College of Arms, including the dates and grounds for previous returns must be included; including the full text of relevant previous returns is highly recommended. </a:t>
            </a:r>
            <a:r>
              <a:rPr lang="en-US" dirty="0" smtClean="0"/>
              <a:t>… The </a:t>
            </a:r>
            <a:r>
              <a:rPr lang="en-US" dirty="0"/>
              <a:t>letter should include specific references for all supporting documentation (URLs, headings, page numbers). Omission of any part of this summary of documentation may make registration impossible and is grounds for return.</a:t>
            </a: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a:t>
            </a:fld>
            <a:endParaRPr lang="en-US" dirty="0"/>
          </a:p>
        </p:txBody>
      </p:sp>
    </p:spTree>
    <p:extLst>
      <p:ext uri="{BB962C8B-B14F-4D97-AF65-F5344CB8AC3E}">
        <p14:creationId xmlns:p14="http://schemas.microsoft.com/office/powerpoint/2010/main" val="3603711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Gaelic</a:t>
            </a:r>
          </a:p>
          <a:p>
            <a:pPr lvl="1"/>
            <a:r>
              <a:rPr lang="en-US" dirty="0" smtClean="0"/>
              <a:t>Starting place:</a:t>
            </a:r>
          </a:p>
          <a:p>
            <a:pPr lvl="2"/>
            <a:r>
              <a:rPr lang="en-US" dirty="0" err="1" smtClean="0"/>
              <a:t>Effric</a:t>
            </a:r>
            <a:r>
              <a:rPr lang="en-US" dirty="0" smtClean="0"/>
              <a:t> </a:t>
            </a:r>
            <a:r>
              <a:rPr lang="en-US" dirty="0" err="1"/>
              <a:t>Neyn</a:t>
            </a:r>
            <a:r>
              <a:rPr lang="en-US" dirty="0"/>
              <a:t> </a:t>
            </a:r>
            <a:r>
              <a:rPr lang="en-US" dirty="0" err="1"/>
              <a:t>Kenȝocht</a:t>
            </a:r>
            <a:r>
              <a:rPr lang="en-US" dirty="0"/>
              <a:t> </a:t>
            </a:r>
            <a:r>
              <a:rPr lang="en-US" dirty="0" err="1"/>
              <a:t>Mcherrald</a:t>
            </a:r>
            <a:r>
              <a:rPr lang="en-US" dirty="0"/>
              <a:t>, "Quick and Easy Gaelic Names" (</a:t>
            </a:r>
            <a:r>
              <a:rPr lang="en-US" dirty="0">
                <a:hlinkClick r:id="rId2"/>
              </a:rPr>
              <a:t>http://medievalscotland.org/scotnames/quickgaelicbynames</a:t>
            </a:r>
            <a:r>
              <a:rPr lang="en-US" dirty="0" smtClean="0">
                <a:hlinkClick r:id="rId2"/>
              </a:rPr>
              <a:t>/</a:t>
            </a:r>
            <a:r>
              <a:rPr lang="en-US" dirty="0" smtClean="0"/>
              <a:t>)</a:t>
            </a:r>
          </a:p>
          <a:p>
            <a:pPr lvl="2"/>
            <a:r>
              <a:rPr lang="en-US" dirty="0" err="1" smtClean="0"/>
              <a:t>Effric</a:t>
            </a:r>
            <a:r>
              <a:rPr lang="en-US" dirty="0" smtClean="0"/>
              <a:t> </a:t>
            </a:r>
            <a:r>
              <a:rPr lang="en-US" dirty="0" err="1" smtClean="0"/>
              <a:t>Neyn</a:t>
            </a:r>
            <a:r>
              <a:rPr lang="en-US" dirty="0" smtClean="0"/>
              <a:t> </a:t>
            </a:r>
            <a:r>
              <a:rPr lang="en-US" dirty="0" err="1" smtClean="0"/>
              <a:t>Kenȝocht</a:t>
            </a:r>
            <a:r>
              <a:rPr lang="en-US" dirty="0" smtClean="0"/>
              <a:t> </a:t>
            </a:r>
            <a:r>
              <a:rPr lang="en-US" dirty="0" err="1" smtClean="0"/>
              <a:t>Mcherrald</a:t>
            </a:r>
            <a:r>
              <a:rPr lang="en-US" dirty="0" smtClean="0"/>
              <a:t>, “The Spelling of </a:t>
            </a:r>
            <a:r>
              <a:rPr lang="en-US" dirty="0" err="1" smtClean="0"/>
              <a:t>Lenited</a:t>
            </a:r>
            <a:r>
              <a:rPr lang="en-US" dirty="0" smtClean="0"/>
              <a:t> Consonants in Gaelic</a:t>
            </a:r>
            <a:r>
              <a:rPr lang="en-US" dirty="0"/>
              <a:t>” (</a:t>
            </a:r>
            <a:r>
              <a:rPr lang="en-US" dirty="0">
                <a:hlinkClick r:id="rId3"/>
              </a:rPr>
              <a:t>http://</a:t>
            </a:r>
            <a:r>
              <a:rPr lang="en-US" dirty="0" smtClean="0">
                <a:hlinkClick r:id="rId3"/>
              </a:rPr>
              <a:t>medievalscotland.org/scotlang/lenition.shtml</a:t>
            </a:r>
            <a:r>
              <a:rPr lang="en-US" dirty="0" smtClean="0"/>
              <a:t>)</a:t>
            </a:r>
          </a:p>
          <a:p>
            <a:pPr lvl="1"/>
            <a:r>
              <a:rPr lang="en-US" dirty="0" smtClean="0"/>
              <a:t>Online:</a:t>
            </a:r>
          </a:p>
          <a:p>
            <a:pPr lvl="2"/>
            <a:r>
              <a:rPr lang="en-US" dirty="0" smtClean="0"/>
              <a:t>Mari </a:t>
            </a:r>
            <a:r>
              <a:rPr lang="en-US" dirty="0" err="1"/>
              <a:t>ingen</a:t>
            </a:r>
            <a:r>
              <a:rPr lang="en-US" dirty="0"/>
              <a:t> </a:t>
            </a:r>
            <a:r>
              <a:rPr lang="en-US" dirty="0" err="1"/>
              <a:t>Briain</a:t>
            </a:r>
            <a:r>
              <a:rPr lang="en-US" dirty="0"/>
              <a:t> </a:t>
            </a:r>
            <a:r>
              <a:rPr lang="en-US" dirty="0" err="1"/>
              <a:t>meic</a:t>
            </a:r>
            <a:r>
              <a:rPr lang="en-US" dirty="0"/>
              <a:t> </a:t>
            </a:r>
            <a:r>
              <a:rPr lang="en-US" dirty="0" err="1"/>
              <a:t>Donnchada</a:t>
            </a:r>
            <a:r>
              <a:rPr lang="en-US" dirty="0"/>
              <a:t> (or Mari Elspeth </a:t>
            </a:r>
            <a:r>
              <a:rPr lang="en-US" dirty="0" err="1"/>
              <a:t>nic</a:t>
            </a:r>
            <a:r>
              <a:rPr lang="en-US" dirty="0"/>
              <a:t> Bryan), "Index of Names in Irish Annals" (</a:t>
            </a:r>
            <a:r>
              <a:rPr lang="en-US" dirty="0">
                <a:hlinkClick r:id="rId4"/>
              </a:rPr>
              <a:t>http://medievalscotland.org/kmo/AnnalsIndex</a:t>
            </a:r>
            <a:r>
              <a:rPr lang="en-US" dirty="0" smtClean="0">
                <a:hlinkClick r:id="rId4"/>
              </a:rPr>
              <a:t>/</a:t>
            </a:r>
            <a:r>
              <a:rPr lang="en-US" dirty="0" smtClean="0"/>
              <a:t>)</a:t>
            </a:r>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30</a:t>
            </a:fld>
            <a:endParaRPr lang="en-US"/>
          </a:p>
        </p:txBody>
      </p:sp>
    </p:spTree>
    <p:extLst>
      <p:ext uri="{BB962C8B-B14F-4D97-AF65-F5344CB8AC3E}">
        <p14:creationId xmlns:p14="http://schemas.microsoft.com/office/powerpoint/2010/main" val="1611379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lnSpcReduction="10000"/>
          </a:bodyPr>
          <a:lstStyle/>
          <a:p>
            <a:r>
              <a:rPr lang="en-US" dirty="0" smtClean="0"/>
              <a:t>Gaelic</a:t>
            </a:r>
          </a:p>
          <a:p>
            <a:pPr lvl="1"/>
            <a:r>
              <a:rPr lang="en-US" dirty="0" smtClean="0"/>
              <a:t>Books</a:t>
            </a:r>
          </a:p>
          <a:p>
            <a:pPr lvl="2"/>
            <a:r>
              <a:rPr lang="en-US" dirty="0"/>
              <a:t>Ó </a:t>
            </a:r>
            <a:r>
              <a:rPr lang="en-US" dirty="0" err="1"/>
              <a:t>Corrain</a:t>
            </a:r>
            <a:r>
              <a:rPr lang="en-US" dirty="0"/>
              <a:t> and Maguire, </a:t>
            </a:r>
            <a:r>
              <a:rPr lang="en-US" i="1" dirty="0"/>
              <a:t>Irish Names</a:t>
            </a:r>
            <a:r>
              <a:rPr lang="en-US" dirty="0"/>
              <a:t>/</a:t>
            </a:r>
            <a:r>
              <a:rPr lang="en-US" i="1" dirty="0"/>
              <a:t>Gaelic </a:t>
            </a:r>
            <a:r>
              <a:rPr lang="en-US" i="1" dirty="0" smtClean="0"/>
              <a:t>Names </a:t>
            </a:r>
            <a:r>
              <a:rPr lang="en-US" dirty="0" smtClean="0"/>
              <a:t>(two editions of the same book</a:t>
            </a:r>
            <a:r>
              <a:rPr lang="en-US" dirty="0" smtClean="0"/>
              <a:t>) – use with caution</a:t>
            </a:r>
            <a:endParaRPr lang="en-US" dirty="0" smtClean="0"/>
          </a:p>
          <a:p>
            <a:pPr lvl="2"/>
            <a:r>
              <a:rPr lang="en-US" dirty="0"/>
              <a:t>Patrick </a:t>
            </a:r>
            <a:r>
              <a:rPr lang="en-US" dirty="0" err="1"/>
              <a:t>Woulfe</a:t>
            </a:r>
            <a:r>
              <a:rPr lang="en-US" dirty="0"/>
              <a:t>, </a:t>
            </a:r>
            <a:r>
              <a:rPr lang="en-US" i="1" dirty="0" err="1"/>
              <a:t>Sloinnte</a:t>
            </a:r>
            <a:r>
              <a:rPr lang="en-US" i="1" dirty="0"/>
              <a:t> </a:t>
            </a:r>
            <a:r>
              <a:rPr lang="en-US" i="1" dirty="0" err="1"/>
              <a:t>Gaedheal</a:t>
            </a:r>
            <a:r>
              <a:rPr lang="en-US" i="1" dirty="0"/>
              <a:t> is Gall: Irish Names and </a:t>
            </a:r>
            <a:r>
              <a:rPr lang="en-US" i="1" dirty="0" smtClean="0"/>
              <a:t>Surnames </a:t>
            </a:r>
            <a:r>
              <a:rPr lang="en-US" dirty="0" smtClean="0"/>
              <a:t>(Revised Ed.)</a:t>
            </a:r>
            <a:endParaRPr lang="en-US" i="1" dirty="0" smtClean="0"/>
          </a:p>
          <a:p>
            <a:pPr lvl="3"/>
            <a:r>
              <a:rPr lang="en-US" dirty="0" smtClean="0"/>
              <a:t>The </a:t>
            </a:r>
            <a:r>
              <a:rPr lang="en-US" dirty="0"/>
              <a:t>italicized forms are Anglicized Irish forms that are late period or grey period; while the Gaelic forms of those dated names are early 20th century, they are generally identical to the c. 1600 forms, and are </a:t>
            </a:r>
            <a:r>
              <a:rPr lang="en-US" dirty="0" smtClean="0"/>
              <a:t>registerable</a:t>
            </a:r>
          </a:p>
          <a:p>
            <a:pPr lvl="3"/>
            <a:r>
              <a:rPr lang="en-US" dirty="0" smtClean="0"/>
              <a:t>Do not use the given name section!  This one is bynames only</a:t>
            </a:r>
          </a:p>
          <a:p>
            <a:pPr lvl="2"/>
            <a:r>
              <a:rPr lang="en-US" dirty="0" smtClean="0"/>
              <a:t>Do not use </a:t>
            </a:r>
            <a:r>
              <a:rPr lang="en-US" dirty="0" err="1" smtClean="0"/>
              <a:t>Woulfe’s</a:t>
            </a:r>
            <a:r>
              <a:rPr lang="en-US" dirty="0"/>
              <a:t> </a:t>
            </a:r>
            <a:r>
              <a:rPr lang="en-US" i="1" dirty="0"/>
              <a:t>Irish Names for Children</a:t>
            </a:r>
            <a:endParaRPr lang="en-US" i="1"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31</a:t>
            </a:fld>
            <a:endParaRPr lang="en-US"/>
          </a:p>
        </p:txBody>
      </p:sp>
    </p:spTree>
    <p:extLst>
      <p:ext uri="{BB962C8B-B14F-4D97-AF65-F5344CB8AC3E}">
        <p14:creationId xmlns:p14="http://schemas.microsoft.com/office/powerpoint/2010/main" val="23562811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Scots</a:t>
            </a:r>
          </a:p>
          <a:p>
            <a:pPr lvl="1"/>
            <a:r>
              <a:rPr lang="en-US" dirty="0" smtClean="0"/>
              <a:t>Books</a:t>
            </a:r>
          </a:p>
          <a:p>
            <a:pPr lvl="2"/>
            <a:r>
              <a:rPr lang="en-US" dirty="0" smtClean="0"/>
              <a:t>Many English sources are applicable</a:t>
            </a:r>
          </a:p>
          <a:p>
            <a:pPr lvl="2"/>
            <a:r>
              <a:rPr lang="en-US" dirty="0" smtClean="0"/>
              <a:t>Black, </a:t>
            </a:r>
            <a:r>
              <a:rPr lang="en-US" i="1" dirty="0"/>
              <a:t>The Surnames of Scotland: Their Origin, Meaning and </a:t>
            </a:r>
            <a:r>
              <a:rPr lang="en-US" i="1" dirty="0" smtClean="0"/>
              <a:t>History</a:t>
            </a:r>
            <a:endParaRPr lang="en-US" dirty="0"/>
          </a:p>
          <a:p>
            <a:r>
              <a:rPr lang="en-US" dirty="0" smtClean="0"/>
              <a:t>Greek (Byzantine)</a:t>
            </a:r>
          </a:p>
          <a:p>
            <a:pPr lvl="1"/>
            <a:r>
              <a:rPr lang="en-US" dirty="0" smtClean="0"/>
              <a:t>Online</a:t>
            </a:r>
          </a:p>
          <a:p>
            <a:pPr lvl="2"/>
            <a:r>
              <a:rPr lang="en-US" dirty="0" err="1"/>
              <a:t>Bardas</a:t>
            </a:r>
            <a:r>
              <a:rPr lang="en-US" dirty="0"/>
              <a:t> </a:t>
            </a:r>
            <a:r>
              <a:rPr lang="en-US" dirty="0" err="1" smtClean="0"/>
              <a:t>Xiphias</a:t>
            </a:r>
            <a:r>
              <a:rPr lang="en-US" dirty="0"/>
              <a:t>, "Common Names of the Aristocracy in the Roman Empire During the 6th and 7th Centuries" (http://heraldry.sca.org/names/byzantine/early_byz_names.html)</a:t>
            </a:r>
            <a:endParaRPr lang="en-US" dirty="0" smtClean="0"/>
          </a:p>
          <a:p>
            <a:pPr lvl="2"/>
            <a:r>
              <a:rPr lang="en-US" dirty="0" err="1"/>
              <a:t>Bardas</a:t>
            </a:r>
            <a:r>
              <a:rPr lang="en-US" dirty="0"/>
              <a:t> </a:t>
            </a:r>
            <a:r>
              <a:rPr lang="en-US" dirty="0" err="1" smtClean="0"/>
              <a:t>Xiphias</a:t>
            </a:r>
            <a:r>
              <a:rPr lang="en-US" dirty="0"/>
              <a:t>, "Personal Names of the Aristocracy in the Roman Empire During the Later Byzantine Era" (http://heraldry.sca.org/names/byzantine/introduction.html)</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32</a:t>
            </a:fld>
            <a:endParaRPr lang="en-US"/>
          </a:p>
        </p:txBody>
      </p:sp>
    </p:spTree>
    <p:extLst>
      <p:ext uri="{BB962C8B-B14F-4D97-AF65-F5344CB8AC3E}">
        <p14:creationId xmlns:p14="http://schemas.microsoft.com/office/powerpoint/2010/main" val="3180515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French</a:t>
            </a:r>
          </a:p>
          <a:p>
            <a:pPr lvl="1"/>
            <a:r>
              <a:rPr lang="en-US" dirty="0" smtClean="0"/>
              <a:t>Excellent online sources:</a:t>
            </a:r>
          </a:p>
          <a:p>
            <a:pPr lvl="2"/>
            <a:r>
              <a:rPr lang="en-US" dirty="0" err="1"/>
              <a:t>Aryanhwy</a:t>
            </a:r>
            <a:r>
              <a:rPr lang="en-US" dirty="0"/>
              <a:t> </a:t>
            </a:r>
            <a:r>
              <a:rPr lang="en-US" dirty="0" err="1"/>
              <a:t>merch</a:t>
            </a:r>
            <a:r>
              <a:rPr lang="en-US" dirty="0"/>
              <a:t> </a:t>
            </a:r>
            <a:r>
              <a:rPr lang="en-US" dirty="0" err="1"/>
              <a:t>Catmael</a:t>
            </a:r>
            <a:r>
              <a:rPr lang="en-US" dirty="0"/>
              <a:t>, "Names from the 1292 Paris Census" (</a:t>
            </a:r>
            <a:r>
              <a:rPr lang="en-US" dirty="0">
                <a:hlinkClick r:id="rId2"/>
              </a:rPr>
              <a:t>http://www.ellipsis.cx/~</a:t>
            </a:r>
            <a:r>
              <a:rPr lang="en-US" dirty="0" smtClean="0">
                <a:hlinkClick r:id="rId2"/>
              </a:rPr>
              <a:t>liana/names/french/1292paris.pdf</a:t>
            </a:r>
            <a:r>
              <a:rPr lang="en-US" dirty="0" smtClean="0"/>
              <a:t>)</a:t>
            </a:r>
          </a:p>
          <a:p>
            <a:pPr lvl="2"/>
            <a:r>
              <a:rPr lang="en-US" dirty="0" err="1"/>
              <a:t>Aryanhwy</a:t>
            </a:r>
            <a:r>
              <a:rPr lang="en-US" dirty="0"/>
              <a:t> </a:t>
            </a:r>
            <a:r>
              <a:rPr lang="en-US" dirty="0" err="1"/>
              <a:t>merch</a:t>
            </a:r>
            <a:r>
              <a:rPr lang="en-US" dirty="0"/>
              <a:t> </a:t>
            </a:r>
            <a:r>
              <a:rPr lang="en-US" dirty="0" err="1" smtClean="0"/>
              <a:t>Catmael</a:t>
            </a:r>
            <a:r>
              <a:rPr lang="en-US" dirty="0" smtClean="0"/>
              <a:t>, "</a:t>
            </a:r>
            <a:r>
              <a:rPr lang="en-US" dirty="0"/>
              <a:t>French Names from Paris, 1421, 1423, &amp; 1438" (</a:t>
            </a:r>
            <a:r>
              <a:rPr lang="en-US" dirty="0">
                <a:hlinkClick r:id="rId3"/>
              </a:rPr>
              <a:t>http://www.ellipsis.cx/~liana/names/french/paris1423.html</a:t>
            </a:r>
            <a:r>
              <a:rPr lang="en-US" dirty="0" smtClean="0"/>
              <a:t>)</a:t>
            </a:r>
          </a:p>
          <a:p>
            <a:pPr lvl="2"/>
            <a:r>
              <a:rPr lang="en-US" dirty="0"/>
              <a:t>Mari </a:t>
            </a:r>
            <a:r>
              <a:rPr lang="en-US" dirty="0" err="1"/>
              <a:t>ingen</a:t>
            </a:r>
            <a:r>
              <a:rPr lang="en-US" dirty="0"/>
              <a:t> </a:t>
            </a:r>
            <a:r>
              <a:rPr lang="en-US" dirty="0" err="1"/>
              <a:t>Briain</a:t>
            </a:r>
            <a:r>
              <a:rPr lang="en-US" dirty="0"/>
              <a:t> </a:t>
            </a:r>
            <a:r>
              <a:rPr lang="en-US" dirty="0" err="1"/>
              <a:t>meic</a:t>
            </a:r>
            <a:r>
              <a:rPr lang="en-US" dirty="0"/>
              <a:t> </a:t>
            </a:r>
            <a:r>
              <a:rPr lang="en-US" dirty="0" err="1"/>
              <a:t>Donnchada</a:t>
            </a:r>
            <a:r>
              <a:rPr lang="en-US" dirty="0"/>
              <a:t>, "Names Found in </a:t>
            </a:r>
            <a:r>
              <a:rPr lang="en-US" dirty="0" err="1"/>
              <a:t>Ambleny</a:t>
            </a:r>
            <a:r>
              <a:rPr lang="en-US" dirty="0"/>
              <a:t> Registers 1578-1616" (</a:t>
            </a:r>
            <a:r>
              <a:rPr lang="en-US" dirty="0">
                <a:hlinkClick r:id="rId4"/>
              </a:rPr>
              <a:t>http://medievalscotland.org/kmo/Ambleny</a:t>
            </a:r>
            <a:r>
              <a:rPr lang="en-US" dirty="0" smtClean="0">
                <a:hlinkClick r:id="rId4"/>
              </a:rPr>
              <a:t>/</a:t>
            </a:r>
            <a:r>
              <a:rPr lang="en-US" dirty="0" smtClean="0"/>
              <a:t>)</a:t>
            </a:r>
          </a:p>
          <a:p>
            <a:pPr lvl="2"/>
            <a:r>
              <a:rPr lang="en-US" dirty="0" err="1"/>
              <a:t>Aryanhwy</a:t>
            </a:r>
            <a:r>
              <a:rPr lang="en-US" dirty="0"/>
              <a:t> </a:t>
            </a:r>
            <a:r>
              <a:rPr lang="en-US" dirty="0" err="1"/>
              <a:t>merch</a:t>
            </a:r>
            <a:r>
              <a:rPr lang="en-US" dirty="0"/>
              <a:t> </a:t>
            </a:r>
            <a:r>
              <a:rPr lang="en-US" dirty="0" err="1" smtClean="0"/>
              <a:t>Catmael</a:t>
            </a:r>
            <a:r>
              <a:rPr lang="en-US" dirty="0" smtClean="0"/>
              <a:t>, </a:t>
            </a:r>
            <a:r>
              <a:rPr lang="en-US" i="1" dirty="0"/>
              <a:t>Bynames in Medieval France</a:t>
            </a:r>
            <a:r>
              <a:rPr lang="en-US" dirty="0"/>
              <a:t> (</a:t>
            </a:r>
            <a:r>
              <a:rPr lang="en-US" dirty="0">
                <a:hlinkClick r:id="rId5"/>
              </a:rPr>
              <a:t>http://www.ellipsis.cx/~</a:t>
            </a:r>
            <a:r>
              <a:rPr lang="en-US" dirty="0" smtClean="0">
                <a:hlinkClick r:id="rId5"/>
              </a:rPr>
              <a:t>liana/names/french/frenchbynames.pdf</a:t>
            </a:r>
            <a:r>
              <a:rPr lang="en-US" dirty="0" smtClean="0"/>
              <a:t>)</a:t>
            </a:r>
          </a:p>
          <a:p>
            <a:pPr lvl="2"/>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33</a:t>
            </a:fld>
            <a:endParaRPr lang="en-US"/>
          </a:p>
        </p:txBody>
      </p:sp>
    </p:spTree>
    <p:extLst>
      <p:ext uri="{BB962C8B-B14F-4D97-AF65-F5344CB8AC3E}">
        <p14:creationId xmlns:p14="http://schemas.microsoft.com/office/powerpoint/2010/main" val="16908498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a:bodyPr>
          <a:lstStyle/>
          <a:p>
            <a:r>
              <a:rPr lang="en-US" dirty="0" smtClean="0"/>
              <a:t>French</a:t>
            </a:r>
          </a:p>
          <a:p>
            <a:pPr lvl="1"/>
            <a:r>
              <a:rPr lang="en-US" dirty="0" smtClean="0"/>
              <a:t>Books</a:t>
            </a:r>
          </a:p>
          <a:p>
            <a:pPr lvl="2"/>
            <a:r>
              <a:rPr lang="en-US" dirty="0" err="1"/>
              <a:t>Dauzat</a:t>
            </a:r>
            <a:r>
              <a:rPr lang="en-US" dirty="0"/>
              <a:t> &amp; </a:t>
            </a:r>
            <a:r>
              <a:rPr lang="en-US" dirty="0" err="1" smtClean="0"/>
              <a:t>Rostaing</a:t>
            </a:r>
            <a:r>
              <a:rPr lang="en-US" dirty="0" smtClean="0"/>
              <a:t>, </a:t>
            </a:r>
            <a:r>
              <a:rPr lang="fr-FR" i="1" dirty="0"/>
              <a:t>Dictionnaire Etymologique des Noms de Lieux de la </a:t>
            </a:r>
            <a:r>
              <a:rPr lang="fr-FR" i="1" dirty="0" smtClean="0"/>
              <a:t>France</a:t>
            </a:r>
          </a:p>
          <a:p>
            <a:pPr lvl="2"/>
            <a:r>
              <a:rPr lang="fr-FR" dirty="0" err="1" smtClean="0"/>
              <a:t>Morlet</a:t>
            </a:r>
            <a:r>
              <a:rPr lang="fr-FR" dirty="0"/>
              <a:t>, </a:t>
            </a:r>
            <a:r>
              <a:rPr lang="fr-FR" i="1" dirty="0"/>
              <a:t>Les Noms de Personne sur le Territoire de l'Ancienne Gaule du VIe au XIIe Siècle</a:t>
            </a:r>
            <a:r>
              <a:rPr lang="fr-FR" i="1" dirty="0" smtClean="0"/>
              <a:t>, </a:t>
            </a:r>
            <a:r>
              <a:rPr lang="fr-FR" dirty="0" smtClean="0"/>
              <a:t>vol I-III</a:t>
            </a:r>
          </a:p>
          <a:p>
            <a:pPr lvl="2"/>
            <a:r>
              <a:rPr lang="fr-FR" dirty="0" err="1" smtClean="0"/>
              <a:t>Morlet</a:t>
            </a:r>
            <a:r>
              <a:rPr lang="fr-FR" dirty="0"/>
              <a:t>, </a:t>
            </a:r>
            <a:r>
              <a:rPr lang="fr-FR" i="1" dirty="0"/>
              <a:t>Etude d'anthroponymie picarde, les noms de personne en Haute Picardie aux XIIIe, XIVe, XVe </a:t>
            </a:r>
            <a:r>
              <a:rPr lang="fr-FR" i="1" dirty="0" err="1" smtClean="0"/>
              <a:t>siecles</a:t>
            </a:r>
            <a:endParaRPr lang="fr-FR" i="1" dirty="0" smtClean="0"/>
          </a:p>
          <a:p>
            <a:pPr lvl="2"/>
            <a:r>
              <a:rPr lang="fr-FR" dirty="0" err="1" smtClean="0"/>
              <a:t>Unfortunately</a:t>
            </a:r>
            <a:r>
              <a:rPr lang="fr-FR" dirty="0" smtClean="0"/>
              <a:t>, </a:t>
            </a:r>
            <a:r>
              <a:rPr lang="fr-FR" dirty="0" err="1" smtClean="0"/>
              <a:t>these</a:t>
            </a:r>
            <a:r>
              <a:rPr lang="fr-FR" dirty="0" smtClean="0"/>
              <a:t> are all hard to come by, </a:t>
            </a:r>
            <a:r>
              <a:rPr lang="fr-FR" dirty="0" err="1" smtClean="0"/>
              <a:t>expensive</a:t>
            </a:r>
            <a:r>
              <a:rPr lang="fr-FR" dirty="0" smtClean="0"/>
              <a:t>, and in French</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34</a:t>
            </a:fld>
            <a:endParaRPr lang="en-US"/>
          </a:p>
        </p:txBody>
      </p:sp>
    </p:spTree>
    <p:extLst>
      <p:ext uri="{BB962C8B-B14F-4D97-AF65-F5344CB8AC3E}">
        <p14:creationId xmlns:p14="http://schemas.microsoft.com/office/powerpoint/2010/main" val="12114355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a:bodyPr>
          <a:lstStyle/>
          <a:p>
            <a:r>
              <a:rPr lang="en-US" dirty="0" smtClean="0"/>
              <a:t>German</a:t>
            </a:r>
          </a:p>
          <a:p>
            <a:pPr lvl="1"/>
            <a:r>
              <a:rPr lang="en-US" dirty="0" smtClean="0"/>
              <a:t>Online for given names</a:t>
            </a:r>
          </a:p>
          <a:p>
            <a:pPr lvl="2"/>
            <a:r>
              <a:rPr lang="en-US" dirty="0" err="1" smtClean="0"/>
              <a:t>Talan</a:t>
            </a:r>
            <a:r>
              <a:rPr lang="en-US" dirty="0" smtClean="0"/>
              <a:t> </a:t>
            </a:r>
            <a:r>
              <a:rPr lang="en-US" dirty="0" err="1"/>
              <a:t>Gwynek</a:t>
            </a:r>
            <a:r>
              <a:rPr lang="en-US" dirty="0"/>
              <a:t>, "</a:t>
            </a:r>
            <a:r>
              <a:rPr lang="en-US" dirty="0" smtClean="0"/>
              <a:t>Medieval German Given Names from Silesia" (</a:t>
            </a:r>
            <a:r>
              <a:rPr lang="en-US" dirty="0" smtClean="0">
                <a:hlinkClick r:id="rId2"/>
              </a:rPr>
              <a:t>http://www.sca.org/heraldry/laurel/names/bahlow_v.htm</a:t>
            </a:r>
            <a:r>
              <a:rPr lang="en-US" dirty="0" smtClean="0"/>
              <a:t>)</a:t>
            </a:r>
          </a:p>
          <a:p>
            <a:pPr lvl="2"/>
            <a:r>
              <a:rPr lang="en-US" dirty="0" err="1" smtClean="0"/>
              <a:t>Aryanhwy</a:t>
            </a:r>
            <a:r>
              <a:rPr lang="en-US" dirty="0" smtClean="0"/>
              <a:t> </a:t>
            </a:r>
            <a:r>
              <a:rPr lang="en-US" dirty="0" err="1" smtClean="0"/>
              <a:t>merch</a:t>
            </a:r>
            <a:r>
              <a:rPr lang="en-US" dirty="0" smtClean="0"/>
              <a:t> </a:t>
            </a:r>
            <a:r>
              <a:rPr lang="en-US" dirty="0" err="1" smtClean="0"/>
              <a:t>Catmael</a:t>
            </a:r>
            <a:r>
              <a:rPr lang="en-US" dirty="0" smtClean="0"/>
              <a:t>, "German Names from </a:t>
            </a:r>
            <a:r>
              <a:rPr lang="en-US" dirty="0" err="1" smtClean="0"/>
              <a:t>Rottweil</a:t>
            </a:r>
            <a:r>
              <a:rPr lang="en-US" dirty="0" smtClean="0"/>
              <a:t>, Baden-Württemberg, 1441" (</a:t>
            </a:r>
            <a:r>
              <a:rPr lang="en-US" dirty="0" smtClean="0">
                <a:hlinkClick r:id="rId3"/>
              </a:rPr>
              <a:t>http://www.ellipsis.cx/~liana/names/german/rottweil1441.html</a:t>
            </a:r>
            <a:r>
              <a:rPr lang="en-US" dirty="0" smtClean="0"/>
              <a:t>)</a:t>
            </a:r>
          </a:p>
          <a:p>
            <a:pPr marL="914400" lvl="2" indent="0">
              <a:buNone/>
            </a:pPr>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35</a:t>
            </a:fld>
            <a:endParaRPr lang="en-US"/>
          </a:p>
        </p:txBody>
      </p:sp>
    </p:spTree>
    <p:extLst>
      <p:ext uri="{BB962C8B-B14F-4D97-AF65-F5344CB8AC3E}">
        <p14:creationId xmlns:p14="http://schemas.microsoft.com/office/powerpoint/2010/main" val="41024817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a:bodyPr>
          <a:lstStyle/>
          <a:p>
            <a:r>
              <a:rPr lang="en-US" dirty="0" smtClean="0"/>
              <a:t>German</a:t>
            </a:r>
          </a:p>
          <a:p>
            <a:pPr lvl="1"/>
            <a:r>
              <a:rPr lang="en-US" dirty="0" smtClean="0"/>
              <a:t>Books for bynames</a:t>
            </a:r>
          </a:p>
          <a:p>
            <a:pPr lvl="2"/>
            <a:r>
              <a:rPr lang="en-US" dirty="0" err="1"/>
              <a:t>Bahlow</a:t>
            </a:r>
            <a:r>
              <a:rPr lang="en-US" dirty="0"/>
              <a:t>/Gentry </a:t>
            </a:r>
            <a:r>
              <a:rPr lang="en-US" i="1" dirty="0"/>
              <a:t>Dictionary of German </a:t>
            </a:r>
            <a:r>
              <a:rPr lang="en-US" i="1" dirty="0" smtClean="0"/>
              <a:t>Names</a:t>
            </a:r>
          </a:p>
          <a:p>
            <a:pPr lvl="2"/>
            <a:r>
              <a:rPr lang="de-DE" dirty="0"/>
              <a:t>Josef Brechenmacher, </a:t>
            </a:r>
            <a:r>
              <a:rPr lang="de-DE" i="1" dirty="0"/>
              <a:t>Etymologisches Wörterbuch der Deutschen Familiennamen</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36</a:t>
            </a:fld>
            <a:endParaRPr lang="en-US"/>
          </a:p>
        </p:txBody>
      </p:sp>
    </p:spTree>
    <p:extLst>
      <p:ext uri="{BB962C8B-B14F-4D97-AF65-F5344CB8AC3E}">
        <p14:creationId xmlns:p14="http://schemas.microsoft.com/office/powerpoint/2010/main" val="4082829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Old Norse</a:t>
            </a:r>
          </a:p>
          <a:p>
            <a:pPr lvl="1"/>
            <a:r>
              <a:rPr lang="en-US" dirty="0" err="1" smtClean="0"/>
              <a:t>Geirr</a:t>
            </a:r>
            <a:r>
              <a:rPr lang="en-US" dirty="0" smtClean="0"/>
              <a:t> </a:t>
            </a:r>
            <a:r>
              <a:rPr lang="en-US" dirty="0" err="1"/>
              <a:t>Bassi</a:t>
            </a:r>
            <a:r>
              <a:rPr lang="en-US" dirty="0"/>
              <a:t> </a:t>
            </a:r>
            <a:r>
              <a:rPr lang="en-US" dirty="0" err="1"/>
              <a:t>Haroldsson</a:t>
            </a:r>
            <a:r>
              <a:rPr lang="en-US" dirty="0"/>
              <a:t>, </a:t>
            </a:r>
            <a:r>
              <a:rPr lang="en-US" i="1" dirty="0"/>
              <a:t>The Old Norse </a:t>
            </a:r>
            <a:r>
              <a:rPr lang="en-US" i="1" dirty="0" smtClean="0"/>
              <a:t>Name</a:t>
            </a:r>
          </a:p>
          <a:p>
            <a:pPr lvl="2"/>
            <a:r>
              <a:rPr lang="en-US" dirty="0" smtClean="0"/>
              <a:t>Probably best source to use</a:t>
            </a:r>
          </a:p>
          <a:p>
            <a:pPr lvl="2"/>
            <a:r>
              <a:rPr lang="en-US" dirty="0" smtClean="0"/>
              <a:t>Available from the SCA stock clerk for $6</a:t>
            </a:r>
          </a:p>
          <a:p>
            <a:pPr lvl="3"/>
            <a:r>
              <a:rPr lang="en-US" dirty="0">
                <a:hlinkClick r:id="rId2"/>
              </a:rPr>
              <a:t>https://</a:t>
            </a:r>
            <a:r>
              <a:rPr lang="en-US" dirty="0" smtClean="0">
                <a:hlinkClick r:id="rId2"/>
              </a:rPr>
              <a:t>stockclerk.sca.org/ftpw.html?id=iSxusIVB</a:t>
            </a:r>
            <a:r>
              <a:rPr lang="en-US" dirty="0" smtClean="0"/>
              <a:t> (see last page)</a:t>
            </a:r>
          </a:p>
          <a:p>
            <a:pPr lvl="1"/>
            <a:r>
              <a:rPr lang="en-US" dirty="0" smtClean="0"/>
              <a:t>Online:</a:t>
            </a:r>
          </a:p>
          <a:p>
            <a:pPr lvl="2"/>
            <a:r>
              <a:rPr lang="en-US" dirty="0" err="1" smtClean="0"/>
              <a:t>Gunnvor</a:t>
            </a:r>
            <a:r>
              <a:rPr lang="en-US" dirty="0" smtClean="0"/>
              <a:t> </a:t>
            </a:r>
            <a:r>
              <a:rPr lang="en-US" dirty="0" err="1" smtClean="0"/>
              <a:t>silfraharr</a:t>
            </a:r>
            <a:r>
              <a:rPr lang="en-US" dirty="0" smtClean="0"/>
              <a:t> </a:t>
            </a:r>
            <a:r>
              <a:rPr lang="en-US" dirty="0"/>
              <a:t>“Old Norse Names” (</a:t>
            </a:r>
            <a:r>
              <a:rPr lang="en-US" dirty="0">
                <a:hlinkClick r:id="rId3"/>
              </a:rPr>
              <a:t>http://www.vikinganswerlady.com/ONNames.shtml</a:t>
            </a:r>
            <a:r>
              <a:rPr lang="en-US" dirty="0" smtClean="0"/>
              <a:t>)</a:t>
            </a:r>
          </a:p>
          <a:p>
            <a:pPr lvl="2"/>
            <a:r>
              <a:rPr lang="en-US" dirty="0" err="1"/>
              <a:t>Aryanhwy</a:t>
            </a:r>
            <a:r>
              <a:rPr lang="en-US" dirty="0"/>
              <a:t> </a:t>
            </a:r>
            <a:r>
              <a:rPr lang="en-US" dirty="0" err="1"/>
              <a:t>merch</a:t>
            </a:r>
            <a:r>
              <a:rPr lang="en-US" dirty="0"/>
              <a:t> </a:t>
            </a:r>
            <a:r>
              <a:rPr lang="en-US" dirty="0" err="1" smtClean="0"/>
              <a:t>Catmael</a:t>
            </a:r>
            <a:r>
              <a:rPr lang="en-US" dirty="0"/>
              <a:t>, "Viking Names found in the </a:t>
            </a:r>
            <a:r>
              <a:rPr lang="en-US" dirty="0" err="1"/>
              <a:t>Landnámabók</a:t>
            </a:r>
            <a:r>
              <a:rPr lang="en-US" dirty="0"/>
              <a:t>" (http://www.ellipsis.cx/~liana/names/norse/landnamabok.html)</a:t>
            </a:r>
            <a:endParaRPr lang="en-US" dirty="0" smtClean="0"/>
          </a:p>
          <a:p>
            <a:pPr lvl="2"/>
            <a:r>
              <a:rPr lang="en-US" dirty="0" err="1"/>
              <a:t>Aryanhwy</a:t>
            </a:r>
            <a:r>
              <a:rPr lang="en-US" dirty="0"/>
              <a:t> </a:t>
            </a:r>
            <a:r>
              <a:rPr lang="en-US" dirty="0" err="1"/>
              <a:t>merch</a:t>
            </a:r>
            <a:r>
              <a:rPr lang="en-US" dirty="0"/>
              <a:t> </a:t>
            </a:r>
            <a:r>
              <a:rPr lang="en-US" dirty="0" err="1" smtClean="0"/>
              <a:t>Catmael</a:t>
            </a:r>
            <a:r>
              <a:rPr lang="en-US" dirty="0"/>
              <a:t>, "Viking Bynames found in the </a:t>
            </a:r>
            <a:r>
              <a:rPr lang="en-US" dirty="0" err="1"/>
              <a:t>Landnámabók</a:t>
            </a:r>
            <a:r>
              <a:rPr lang="en-US" dirty="0"/>
              <a:t>" (http://www.ellipsis.cx/~liana/names/norse/vikbynames.html)</a:t>
            </a:r>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37</a:t>
            </a:fld>
            <a:endParaRPr lang="en-US"/>
          </a:p>
        </p:txBody>
      </p:sp>
    </p:spTree>
    <p:extLst>
      <p:ext uri="{BB962C8B-B14F-4D97-AF65-F5344CB8AC3E}">
        <p14:creationId xmlns:p14="http://schemas.microsoft.com/office/powerpoint/2010/main" val="39822507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a:bodyPr>
          <a:lstStyle/>
          <a:p>
            <a:r>
              <a:rPr lang="en-US" dirty="0" smtClean="0"/>
              <a:t>Russian</a:t>
            </a:r>
          </a:p>
          <a:p>
            <a:pPr lvl="1"/>
            <a:r>
              <a:rPr lang="en-US" dirty="0"/>
              <a:t>Paul </a:t>
            </a:r>
            <a:r>
              <a:rPr lang="en-US" dirty="0" err="1"/>
              <a:t>Wickenden</a:t>
            </a:r>
            <a:r>
              <a:rPr lang="en-US" dirty="0"/>
              <a:t> of </a:t>
            </a:r>
            <a:r>
              <a:rPr lang="en-US" dirty="0" err="1" smtClean="0"/>
              <a:t>Thanet</a:t>
            </a:r>
            <a:r>
              <a:rPr lang="en-US" dirty="0" smtClean="0"/>
              <a:t>‘ (Paul Goldschmidt) </a:t>
            </a:r>
            <a:r>
              <a:rPr lang="en-US" i="1" dirty="0"/>
              <a:t>Dictionary of Period Russian </a:t>
            </a:r>
            <a:r>
              <a:rPr lang="en-US" i="1" dirty="0" smtClean="0"/>
              <a:t>Names</a:t>
            </a:r>
            <a:r>
              <a:rPr lang="en-US" dirty="0" smtClean="0"/>
              <a:t> (2</a:t>
            </a:r>
            <a:r>
              <a:rPr lang="en-US" baseline="30000" dirty="0" smtClean="0"/>
              <a:t>nd</a:t>
            </a:r>
            <a:r>
              <a:rPr lang="en-US" dirty="0" smtClean="0"/>
              <a:t> </a:t>
            </a:r>
            <a:r>
              <a:rPr lang="en-US" dirty="0"/>
              <a:t>Edition online - </a:t>
            </a:r>
            <a:r>
              <a:rPr lang="en-US" dirty="0">
                <a:hlinkClick r:id="rId2"/>
              </a:rPr>
              <a:t>http://heraldry.sca.org/names/paul</a:t>
            </a:r>
            <a:r>
              <a:rPr lang="en-US" dirty="0" smtClean="0">
                <a:hlinkClick r:id="rId2"/>
              </a:rPr>
              <a:t>/</a:t>
            </a:r>
            <a:r>
              <a:rPr lang="en-US" dirty="0" smtClean="0"/>
              <a:t> , 3</a:t>
            </a:r>
            <a:r>
              <a:rPr lang="en-US" baseline="30000" dirty="0" smtClean="0"/>
              <a:t>rd</a:t>
            </a:r>
            <a:r>
              <a:rPr lang="en-US" dirty="0" smtClean="0"/>
              <a:t> Edition available from SCA stock clerk)</a:t>
            </a:r>
          </a:p>
          <a:p>
            <a:pPr lvl="2"/>
            <a:r>
              <a:rPr lang="en-US" dirty="0" smtClean="0"/>
              <a:t>This is the best SCA name resource for Russian, it includes grammar, name patterns, and a huge database of names</a:t>
            </a:r>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38</a:t>
            </a:fld>
            <a:endParaRPr lang="en-US"/>
          </a:p>
        </p:txBody>
      </p:sp>
    </p:spTree>
    <p:extLst>
      <p:ext uri="{BB962C8B-B14F-4D97-AF65-F5344CB8AC3E}">
        <p14:creationId xmlns:p14="http://schemas.microsoft.com/office/powerpoint/2010/main" val="34117069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a:bodyPr>
          <a:lstStyle/>
          <a:p>
            <a:r>
              <a:rPr lang="en-US" dirty="0" smtClean="0"/>
              <a:t>Spanish</a:t>
            </a:r>
          </a:p>
          <a:p>
            <a:pPr lvl="1"/>
            <a:r>
              <a:rPr lang="en-US" dirty="0" smtClean="0"/>
              <a:t>Juliana de Luna, </a:t>
            </a:r>
            <a:r>
              <a:rPr lang="en-US" dirty="0"/>
              <a:t>"Spanish Names from the Late 15th Century" (</a:t>
            </a:r>
            <a:r>
              <a:rPr lang="en-US" dirty="0">
                <a:hlinkClick r:id="rId2"/>
              </a:rPr>
              <a:t>http://heraldry.sca.org/names/isabella/index.html</a:t>
            </a:r>
            <a:r>
              <a:rPr lang="en-US" dirty="0" smtClean="0"/>
              <a:t>)</a:t>
            </a:r>
          </a:p>
          <a:p>
            <a:pPr lvl="1"/>
            <a:r>
              <a:rPr lang="en-US" dirty="0" err="1"/>
              <a:t>Elsbeth</a:t>
            </a:r>
            <a:r>
              <a:rPr lang="en-US" dirty="0"/>
              <a:t> Anne Roth, "16th Century Spanish Names" (</a:t>
            </a:r>
            <a:r>
              <a:rPr lang="en-US" dirty="0">
                <a:hlinkClick r:id="rId3"/>
              </a:rPr>
              <a:t>http://heraldry.sca.org/names/spanish/index.html</a:t>
            </a:r>
            <a:r>
              <a:rPr lang="en-US" dirty="0" smtClean="0"/>
              <a:t>)</a:t>
            </a:r>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39</a:t>
            </a:fld>
            <a:endParaRPr lang="en-US"/>
          </a:p>
        </p:txBody>
      </p:sp>
    </p:spTree>
    <p:extLst>
      <p:ext uri="{BB962C8B-B14F-4D97-AF65-F5344CB8AC3E}">
        <p14:creationId xmlns:p14="http://schemas.microsoft.com/office/powerpoint/2010/main" val="1505297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What must be documented?</a:t>
            </a:r>
          </a:p>
          <a:p>
            <a:pPr lvl="1"/>
            <a:r>
              <a:rPr lang="en-US" dirty="0" smtClean="0"/>
              <a:t>Each name element</a:t>
            </a:r>
          </a:p>
          <a:p>
            <a:pPr lvl="2"/>
            <a:r>
              <a:rPr lang="en-US" dirty="0" smtClean="0"/>
              <a:t>See the Names 101 class and SENA PN.1/NPN.1 for info on sources of name elements</a:t>
            </a:r>
          </a:p>
          <a:p>
            <a:pPr lvl="1"/>
            <a:r>
              <a:rPr lang="en-US" dirty="0" smtClean="0"/>
              <a:t>Overall construction of name</a:t>
            </a:r>
          </a:p>
          <a:p>
            <a:pPr lvl="2"/>
            <a:r>
              <a:rPr lang="en-US" dirty="0" smtClean="0"/>
              <a:t>See the Names 101 class, SENA PN.2/NPN.2 and Appendices A and C</a:t>
            </a:r>
            <a:br>
              <a:rPr lang="en-US" dirty="0" smtClean="0"/>
            </a:b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4</a:t>
            </a:fld>
            <a:endParaRPr lang="en-US" dirty="0"/>
          </a:p>
        </p:txBody>
      </p:sp>
    </p:spTree>
    <p:extLst>
      <p:ext uri="{BB962C8B-B14F-4D97-AF65-F5344CB8AC3E}">
        <p14:creationId xmlns:p14="http://schemas.microsoft.com/office/powerpoint/2010/main" val="4104859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Sources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Italian</a:t>
            </a:r>
          </a:p>
          <a:p>
            <a:pPr lvl="1"/>
            <a:r>
              <a:rPr lang="en-US" dirty="0" smtClean="0"/>
              <a:t>Florence</a:t>
            </a:r>
          </a:p>
          <a:p>
            <a:pPr lvl="2"/>
            <a:r>
              <a:rPr lang="en-US" dirty="0" smtClean="0"/>
              <a:t>Juliana de Luna, </a:t>
            </a:r>
            <a:r>
              <a:rPr lang="en-US" dirty="0"/>
              <a:t>Names in 15th Century Florence and her Dominions: the </a:t>
            </a:r>
            <a:r>
              <a:rPr lang="en-US" dirty="0" err="1"/>
              <a:t>Condado</a:t>
            </a:r>
            <a:r>
              <a:rPr lang="en-US" dirty="0"/>
              <a:t>" (</a:t>
            </a:r>
            <a:r>
              <a:rPr lang="en-US" dirty="0">
                <a:hlinkClick r:id="rId3"/>
              </a:rPr>
              <a:t>http://www.s-gabriel.org/names/juliana/condado</a:t>
            </a:r>
            <a:r>
              <a:rPr lang="en-US" dirty="0" smtClean="0">
                <a:hlinkClick r:id="rId3"/>
              </a:rPr>
              <a:t>/</a:t>
            </a:r>
            <a:r>
              <a:rPr lang="en-US" dirty="0" smtClean="0"/>
              <a:t>) </a:t>
            </a:r>
          </a:p>
          <a:p>
            <a:pPr lvl="2"/>
            <a:r>
              <a:rPr lang="en-US" dirty="0" err="1"/>
              <a:t>Ferrante</a:t>
            </a:r>
            <a:r>
              <a:rPr lang="en-US" dirty="0"/>
              <a:t> </a:t>
            </a:r>
            <a:r>
              <a:rPr lang="en-US" dirty="0" err="1"/>
              <a:t>laVolpe</a:t>
            </a:r>
            <a:r>
              <a:rPr lang="en-US" dirty="0"/>
              <a:t>, "Men's names from Florence, 1427" (</a:t>
            </a:r>
            <a:r>
              <a:rPr lang="en-US" dirty="0">
                <a:hlinkClick r:id="rId4"/>
              </a:rPr>
              <a:t>http://www.s-gabriel.org/names/ferrante/catasto</a:t>
            </a:r>
            <a:r>
              <a:rPr lang="en-US" dirty="0" smtClean="0">
                <a:hlinkClick r:id="rId4"/>
              </a:rPr>
              <a:t>/</a:t>
            </a:r>
            <a:r>
              <a:rPr lang="en-US" dirty="0" smtClean="0"/>
              <a:t>)</a:t>
            </a:r>
          </a:p>
          <a:p>
            <a:pPr lvl="2"/>
            <a:r>
              <a:rPr lang="en-US" dirty="0" err="1"/>
              <a:t>Arval</a:t>
            </a:r>
            <a:r>
              <a:rPr lang="en-US" dirty="0"/>
              <a:t> </a:t>
            </a:r>
            <a:r>
              <a:rPr lang="en-US" dirty="0" err="1"/>
              <a:t>Benicoeur</a:t>
            </a:r>
            <a:r>
              <a:rPr lang="en-US" dirty="0"/>
              <a:t>, "Feminine Given Names from the Online </a:t>
            </a:r>
            <a:r>
              <a:rPr lang="en-US" dirty="0" err="1"/>
              <a:t>Catasto</a:t>
            </a:r>
            <a:r>
              <a:rPr lang="en-US" dirty="0"/>
              <a:t> of Florence of 1427" (</a:t>
            </a:r>
            <a:r>
              <a:rPr lang="en-US" dirty="0">
                <a:hlinkClick r:id="rId5"/>
              </a:rPr>
              <a:t>http://www.s-gabriel.org/names/arval/catasto</a:t>
            </a:r>
            <a:r>
              <a:rPr lang="en-US" dirty="0" smtClean="0">
                <a:hlinkClick r:id="rId5"/>
              </a:rPr>
              <a:t>/</a:t>
            </a:r>
            <a:r>
              <a:rPr lang="en-US" dirty="0" smtClean="0"/>
              <a:t>)</a:t>
            </a:r>
          </a:p>
          <a:p>
            <a:pPr lvl="1"/>
            <a:r>
              <a:rPr lang="en-US" dirty="0" smtClean="0"/>
              <a:t>Venice</a:t>
            </a:r>
          </a:p>
          <a:p>
            <a:pPr lvl="2"/>
            <a:r>
              <a:rPr lang="en-US" dirty="0" err="1" smtClean="0"/>
              <a:t>Arval</a:t>
            </a:r>
            <a:r>
              <a:rPr lang="en-US" dirty="0" smtClean="0"/>
              <a:t> </a:t>
            </a:r>
            <a:r>
              <a:rPr lang="en-US" dirty="0" err="1"/>
              <a:t>Benicoeur</a:t>
            </a:r>
            <a:r>
              <a:rPr lang="en-US" dirty="0"/>
              <a:t> and </a:t>
            </a:r>
            <a:r>
              <a:rPr lang="en-US" dirty="0" err="1"/>
              <a:t>Talan</a:t>
            </a:r>
            <a:r>
              <a:rPr lang="en-US" dirty="0"/>
              <a:t> </a:t>
            </a:r>
            <a:r>
              <a:rPr lang="en-US" dirty="0" err="1"/>
              <a:t>Gwynek</a:t>
            </a:r>
            <a:r>
              <a:rPr lang="en-US" dirty="0"/>
              <a:t>, "Fourteenth Century Venetian Personal Names" (</a:t>
            </a:r>
            <a:r>
              <a:rPr lang="en-US" dirty="0">
                <a:hlinkClick r:id="rId6"/>
              </a:rPr>
              <a:t>http://www.s-gabriel.org/names/arval/venice14</a:t>
            </a:r>
            <a:r>
              <a:rPr lang="en-US" dirty="0" smtClean="0">
                <a:hlinkClick r:id="rId6"/>
              </a:rPr>
              <a:t>/</a:t>
            </a:r>
            <a:r>
              <a:rPr lang="en-US" dirty="0" smtClean="0"/>
              <a:t>)</a:t>
            </a:r>
          </a:p>
          <a:p>
            <a:pPr lvl="2"/>
            <a:r>
              <a:rPr lang="en-US" dirty="0" err="1" smtClean="0"/>
              <a:t>Aryanhwy</a:t>
            </a:r>
            <a:r>
              <a:rPr lang="en-US" dirty="0" smtClean="0"/>
              <a:t> </a:t>
            </a:r>
            <a:r>
              <a:rPr lang="en-US" dirty="0" err="1"/>
              <a:t>merch</a:t>
            </a:r>
            <a:r>
              <a:rPr lang="en-US" dirty="0"/>
              <a:t> </a:t>
            </a:r>
            <a:r>
              <a:rPr lang="en-US" dirty="0" err="1"/>
              <a:t>Catmael</a:t>
            </a:r>
            <a:r>
              <a:rPr lang="en-US" dirty="0"/>
              <a:t>, " Fifteenth Century Venetian Masculine Names" (</a:t>
            </a:r>
            <a:r>
              <a:rPr lang="en-US" dirty="0">
                <a:hlinkClick r:id="rId7"/>
              </a:rPr>
              <a:t>http://www.ellipsis.cx/~liana/names/italian/venice.html</a:t>
            </a:r>
            <a:r>
              <a:rPr lang="en-US" dirty="0" smtClean="0"/>
              <a:t>)</a:t>
            </a:r>
          </a:p>
          <a:p>
            <a:pPr lvl="2"/>
            <a:r>
              <a:rPr lang="en-US" dirty="0" smtClean="0"/>
              <a:t>Juliana de Luna, "</a:t>
            </a:r>
            <a:r>
              <a:rPr lang="en-US" dirty="0"/>
              <a:t>Names from Sixteenth Century Venice" (</a:t>
            </a:r>
            <a:r>
              <a:rPr lang="en-US" dirty="0">
                <a:hlinkClick r:id="rId8"/>
              </a:rPr>
              <a:t>http://www.s-gabriel.org/names/juliana/16thcvenice.html</a:t>
            </a:r>
            <a:r>
              <a:rPr lang="en-US" dirty="0" smtClean="0"/>
              <a:t>)</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40</a:t>
            </a:fld>
            <a:endParaRPr lang="en-US"/>
          </a:p>
        </p:txBody>
      </p:sp>
    </p:spTree>
    <p:extLst>
      <p:ext uri="{BB962C8B-B14F-4D97-AF65-F5344CB8AC3E}">
        <p14:creationId xmlns:p14="http://schemas.microsoft.com/office/powerpoint/2010/main" val="68458285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Thoughts</a:t>
            </a:r>
            <a:endParaRPr lang="en-US" dirty="0"/>
          </a:p>
        </p:txBody>
      </p:sp>
      <p:sp>
        <p:nvSpPr>
          <p:cNvPr id="3" name="Content Placeholder 2"/>
          <p:cNvSpPr>
            <a:spLocks noGrp="1"/>
          </p:cNvSpPr>
          <p:nvPr>
            <p:ph idx="1"/>
          </p:nvPr>
        </p:nvSpPr>
        <p:spPr/>
        <p:txBody>
          <a:bodyPr/>
          <a:lstStyle/>
          <a:p>
            <a:r>
              <a:rPr lang="en-US" dirty="0" smtClean="0"/>
              <a:t>Registerable vs. Authentic</a:t>
            </a:r>
          </a:p>
          <a:p>
            <a:pPr lvl="1"/>
            <a:r>
              <a:rPr lang="en-US" dirty="0" smtClean="0"/>
              <a:t>A submission must be registerable, it need not be authentic</a:t>
            </a:r>
          </a:p>
          <a:p>
            <a:pPr lvl="1"/>
            <a:r>
              <a:rPr lang="en-US" dirty="0" smtClean="0"/>
              <a:t>While we can encourage clients to design authentic names and devices, we cannot, and should not force the decision</a:t>
            </a:r>
          </a:p>
          <a:p>
            <a:pPr lvl="1"/>
            <a:r>
              <a:rPr lang="en-US" dirty="0" smtClean="0"/>
              <a:t>If a client is set on a registerable but not very authentic submission, you should process it!</a:t>
            </a:r>
          </a:p>
          <a:p>
            <a:pPr lvl="2"/>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41</a:t>
            </a:fld>
            <a:endParaRPr lang="en-US"/>
          </a:p>
        </p:txBody>
      </p:sp>
    </p:spTree>
    <p:extLst>
      <p:ext uri="{BB962C8B-B14F-4D97-AF65-F5344CB8AC3E}">
        <p14:creationId xmlns:p14="http://schemas.microsoft.com/office/powerpoint/2010/main" val="40756506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Thoughts</a:t>
            </a:r>
            <a:endParaRPr lang="en-US" dirty="0"/>
          </a:p>
        </p:txBody>
      </p:sp>
      <p:sp>
        <p:nvSpPr>
          <p:cNvPr id="3" name="Content Placeholder 2"/>
          <p:cNvSpPr>
            <a:spLocks noGrp="1"/>
          </p:cNvSpPr>
          <p:nvPr>
            <p:ph idx="1"/>
          </p:nvPr>
        </p:nvSpPr>
        <p:spPr/>
        <p:txBody>
          <a:bodyPr>
            <a:normAutofit lnSpcReduction="10000"/>
          </a:bodyPr>
          <a:lstStyle/>
          <a:p>
            <a:r>
              <a:rPr lang="en-US" dirty="0" smtClean="0"/>
              <a:t>Customer Service</a:t>
            </a:r>
          </a:p>
          <a:p>
            <a:pPr lvl="1"/>
            <a:r>
              <a:rPr lang="en-US" dirty="0" smtClean="0"/>
              <a:t>It is our job to help our clients</a:t>
            </a:r>
          </a:p>
          <a:p>
            <a:pPr lvl="1"/>
            <a:r>
              <a:rPr lang="en-US" dirty="0" smtClean="0"/>
              <a:t>We are here to make registrations happen, not prevent them from happening</a:t>
            </a:r>
          </a:p>
          <a:p>
            <a:pPr lvl="1"/>
            <a:r>
              <a:rPr lang="en-US" dirty="0" smtClean="0"/>
              <a:t>When consulting, help clients create registerable submissions </a:t>
            </a:r>
            <a:r>
              <a:rPr lang="en-US" b="1" i="1" dirty="0" smtClean="0"/>
              <a:t>they </a:t>
            </a:r>
            <a:r>
              <a:rPr lang="en-US" dirty="0" smtClean="0"/>
              <a:t>like</a:t>
            </a:r>
          </a:p>
          <a:p>
            <a:pPr lvl="1"/>
            <a:r>
              <a:rPr lang="en-US" dirty="0" smtClean="0"/>
              <a:t>When commenting, look for reasons to allow registration, not prohibit it</a:t>
            </a:r>
          </a:p>
          <a:p>
            <a:pPr lvl="1"/>
            <a:r>
              <a:rPr lang="en-US" dirty="0" smtClean="0"/>
              <a:t>Heralds want a reputation for being helpful, not obstructionist!</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42</a:t>
            </a:fld>
            <a:endParaRPr lang="en-US"/>
          </a:p>
        </p:txBody>
      </p:sp>
    </p:spTree>
    <p:extLst>
      <p:ext uri="{BB962C8B-B14F-4D97-AF65-F5344CB8AC3E}">
        <p14:creationId xmlns:p14="http://schemas.microsoft.com/office/powerpoint/2010/main" val="35136648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me</a:t>
            </a:r>
            <a:endParaRPr lang="en-US" dirty="0"/>
          </a:p>
        </p:txBody>
      </p:sp>
      <p:sp>
        <p:nvSpPr>
          <p:cNvPr id="3" name="Content Placeholder 2"/>
          <p:cNvSpPr>
            <a:spLocks noGrp="1"/>
          </p:cNvSpPr>
          <p:nvPr>
            <p:ph idx="1"/>
          </p:nvPr>
        </p:nvSpPr>
        <p:spPr/>
        <p:txBody>
          <a:bodyPr/>
          <a:lstStyle/>
          <a:p>
            <a:r>
              <a:rPr lang="en-US" dirty="0" err="1" smtClean="0"/>
              <a:t>Elmet</a:t>
            </a:r>
            <a:r>
              <a:rPr lang="en-US" dirty="0" smtClean="0"/>
              <a:t> Herald – I am the East Kingdom heraldic education deputy</a:t>
            </a:r>
          </a:p>
          <a:p>
            <a:r>
              <a:rPr lang="en-US" dirty="0" smtClean="0"/>
              <a:t>elmet@eastkingdom.org</a:t>
            </a:r>
          </a:p>
          <a:p>
            <a:r>
              <a:rPr lang="en-US" dirty="0" smtClean="0"/>
              <a:t>jgalak@gmail.com</a:t>
            </a:r>
          </a:p>
          <a:p>
            <a:r>
              <a:rPr lang="en-US" dirty="0"/>
              <a:t>This handout can be found at:</a:t>
            </a:r>
          </a:p>
          <a:p>
            <a:pPr lvl="1"/>
            <a:r>
              <a:rPr lang="en-US" dirty="0"/>
              <a:t>http</a:t>
            </a:r>
            <a:r>
              <a:rPr lang="en-US"/>
              <a:t>://</a:t>
            </a:r>
            <a:r>
              <a:rPr lang="en-US" smtClean="0"/>
              <a:t>www.yehudaheraldry.com/ekhu</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43</a:t>
            </a:fld>
            <a:endParaRPr lang="en-US"/>
          </a:p>
        </p:txBody>
      </p:sp>
    </p:spTree>
    <p:extLst>
      <p:ext uri="{BB962C8B-B14F-4D97-AF65-F5344CB8AC3E}">
        <p14:creationId xmlns:p14="http://schemas.microsoft.com/office/powerpoint/2010/main" val="1878592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dirty="0" smtClean="0"/>
              <a:t>What makes a good source?</a:t>
            </a:r>
          </a:p>
          <a:p>
            <a:pPr lvl="1"/>
            <a:r>
              <a:rPr lang="en-US" dirty="0" smtClean="0"/>
              <a:t>Primary sources</a:t>
            </a:r>
          </a:p>
          <a:p>
            <a:pPr lvl="2"/>
            <a:r>
              <a:rPr lang="en-US" dirty="0" smtClean="0"/>
              <a:t>Scans of actual, original period documents</a:t>
            </a:r>
          </a:p>
          <a:p>
            <a:pPr lvl="2"/>
            <a:r>
              <a:rPr lang="en-US" dirty="0" smtClean="0"/>
              <a:t>Not necessarily transcriptions, unless one is sure the text is unaltered</a:t>
            </a:r>
          </a:p>
          <a:p>
            <a:pPr lvl="1"/>
            <a:r>
              <a:rPr lang="en-US" dirty="0" smtClean="0"/>
              <a:t>Spelling not normalized/modernized</a:t>
            </a:r>
          </a:p>
          <a:p>
            <a:pPr lvl="2"/>
            <a:r>
              <a:rPr lang="en-US" dirty="0" smtClean="0"/>
              <a:t>Most history texts normalize names</a:t>
            </a:r>
          </a:p>
          <a:p>
            <a:pPr lvl="2"/>
            <a:r>
              <a:rPr lang="en-US" dirty="0" smtClean="0"/>
              <a:t>Look at introduction to see if name normalization is discussed</a:t>
            </a:r>
          </a:p>
          <a:p>
            <a:pPr lvl="2"/>
            <a:r>
              <a:rPr lang="en-US" dirty="0" smtClean="0"/>
              <a:t>If there are multiple spellings of the same name present, that’s a good indicator that names aren’t normalized</a:t>
            </a:r>
            <a:br>
              <a:rPr lang="en-US" dirty="0" smtClean="0"/>
            </a:b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5</a:t>
            </a:fld>
            <a:endParaRPr lang="en-US" dirty="0"/>
          </a:p>
        </p:txBody>
      </p:sp>
    </p:spTree>
    <p:extLst>
      <p:ext uri="{BB962C8B-B14F-4D97-AF65-F5344CB8AC3E}">
        <p14:creationId xmlns:p14="http://schemas.microsoft.com/office/powerpoint/2010/main" val="355369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r>
              <a:rPr lang="en-US" dirty="0" smtClean="0"/>
              <a:t>What makes a good source?</a:t>
            </a:r>
          </a:p>
          <a:p>
            <a:pPr lvl="1"/>
            <a:r>
              <a:rPr lang="en-US" dirty="0" smtClean="0"/>
              <a:t>Dated forms</a:t>
            </a:r>
          </a:p>
          <a:p>
            <a:pPr lvl="2"/>
            <a:r>
              <a:rPr lang="en-US" dirty="0" smtClean="0"/>
              <a:t>Dates need to be before 1650, or better yet before 1600</a:t>
            </a:r>
          </a:p>
          <a:p>
            <a:pPr lvl="2"/>
            <a:r>
              <a:rPr lang="en-US" dirty="0" smtClean="0"/>
              <a:t>Designations such as “ancient Irish” or “medieval name” aren’t acceptable</a:t>
            </a:r>
          </a:p>
          <a:p>
            <a:pPr lvl="1"/>
            <a:r>
              <a:rPr lang="en-US" dirty="0" smtClean="0"/>
              <a:t>Reliable source</a:t>
            </a:r>
          </a:p>
          <a:p>
            <a:pPr lvl="2"/>
            <a:r>
              <a:rPr lang="en-US" dirty="0" smtClean="0"/>
              <a:t>Scholarly and academic works are good</a:t>
            </a:r>
          </a:p>
          <a:p>
            <a:pPr lvl="2"/>
            <a:r>
              <a:rPr lang="en-US" dirty="0" smtClean="0"/>
              <a:t>SCA-specific articles are usually good</a:t>
            </a:r>
          </a:p>
          <a:p>
            <a:pPr lvl="2"/>
            <a:r>
              <a:rPr lang="en-US" dirty="0" smtClean="0"/>
              <a:t>Genealogical data, baby name books are generally not reliable enough</a:t>
            </a:r>
            <a:br>
              <a:rPr lang="en-US" dirty="0" smtClean="0"/>
            </a:b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6</a:t>
            </a:fld>
            <a:endParaRPr lang="en-US" dirty="0"/>
          </a:p>
        </p:txBody>
      </p:sp>
    </p:spTree>
    <p:extLst>
      <p:ext uri="{BB962C8B-B14F-4D97-AF65-F5344CB8AC3E}">
        <p14:creationId xmlns:p14="http://schemas.microsoft.com/office/powerpoint/2010/main" val="234172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Photocopy vs. no-photocopy sources</a:t>
            </a:r>
          </a:p>
          <a:p>
            <a:pPr lvl="1"/>
            <a:r>
              <a:rPr lang="en-US" dirty="0" smtClean="0"/>
              <a:t>See AH Appendix H for list of no-photocopy sources</a:t>
            </a:r>
          </a:p>
          <a:p>
            <a:pPr lvl="2"/>
            <a:r>
              <a:rPr lang="en-US" dirty="0" err="1" smtClean="0"/>
              <a:t>FamilySearch</a:t>
            </a:r>
            <a:r>
              <a:rPr lang="en-US" dirty="0" smtClean="0"/>
              <a:t>/IGI is no-photocopy though it’s not on the list</a:t>
            </a:r>
          </a:p>
          <a:p>
            <a:pPr lvl="1"/>
            <a:r>
              <a:rPr lang="en-US" dirty="0" smtClean="0"/>
              <a:t>For all other sources, a copy must be included</a:t>
            </a:r>
          </a:p>
          <a:p>
            <a:pPr lvl="2"/>
            <a:r>
              <a:rPr lang="en-US" dirty="0" smtClean="0"/>
              <a:t>For books or long articles, include the title page, the page where the elements appear, and any other relevant pages</a:t>
            </a:r>
          </a:p>
          <a:p>
            <a:pPr lvl="2"/>
            <a:r>
              <a:rPr lang="en-US" dirty="0" smtClean="0"/>
              <a:t>For websites, print the website, a URL is </a:t>
            </a:r>
            <a:r>
              <a:rPr lang="en-US" b="1" dirty="0" smtClean="0"/>
              <a:t>not</a:t>
            </a:r>
            <a:r>
              <a:rPr lang="en-US" dirty="0" smtClean="0"/>
              <a:t> enough</a:t>
            </a:r>
          </a:p>
          <a:p>
            <a:pPr lvl="1"/>
            <a:endParaRPr lang="en-US" dirty="0" smtClean="0"/>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7</a:t>
            </a:fld>
            <a:endParaRPr lang="en-US" dirty="0"/>
          </a:p>
        </p:txBody>
      </p:sp>
    </p:spTree>
    <p:extLst>
      <p:ext uri="{BB962C8B-B14F-4D97-AF65-F5344CB8AC3E}">
        <p14:creationId xmlns:p14="http://schemas.microsoft.com/office/powerpoint/2010/main" val="38233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r>
              <a:rPr lang="en-US" dirty="0" smtClean="0"/>
              <a:t>Some good general sources:</a:t>
            </a:r>
          </a:p>
          <a:p>
            <a:pPr lvl="1"/>
            <a:r>
              <a:rPr lang="en-US" dirty="0" smtClean="0"/>
              <a:t>Articles on heraldry.sca.org under the “Articles” tab</a:t>
            </a:r>
          </a:p>
          <a:p>
            <a:pPr lvl="2"/>
            <a:r>
              <a:rPr lang="en-US" dirty="0" smtClean="0"/>
              <a:t>No-photocopy</a:t>
            </a:r>
          </a:p>
          <a:p>
            <a:pPr lvl="2"/>
            <a:r>
              <a:rPr lang="en-US" dirty="0" smtClean="0"/>
              <a:t>Generally acceptable with no further requirements</a:t>
            </a:r>
          </a:p>
          <a:p>
            <a:pPr lvl="1"/>
            <a:r>
              <a:rPr lang="en-US" dirty="0" smtClean="0"/>
              <a:t>Numbered reports on s-gabriels.org</a:t>
            </a:r>
          </a:p>
          <a:p>
            <a:pPr lvl="2"/>
            <a:r>
              <a:rPr lang="en-US" dirty="0" smtClean="0"/>
              <a:t>No-photocopy</a:t>
            </a:r>
          </a:p>
          <a:p>
            <a:pPr lvl="2"/>
            <a:r>
              <a:rPr lang="en-US" dirty="0" smtClean="0"/>
              <a:t>Be careful of early ones</a:t>
            </a:r>
          </a:p>
          <a:p>
            <a:pPr lvl="1"/>
            <a:r>
              <a:rPr lang="en-US" dirty="0" smtClean="0"/>
              <a:t>Articles on s-gabriels.org</a:t>
            </a:r>
          </a:p>
          <a:p>
            <a:pPr lvl="2"/>
            <a:r>
              <a:rPr lang="en-US" dirty="0" smtClean="0"/>
              <a:t>Photocopy required</a:t>
            </a:r>
          </a:p>
          <a:p>
            <a:pPr lvl="2"/>
            <a:r>
              <a:rPr lang="en-US" dirty="0" smtClean="0"/>
              <a:t>Generally acceptable with no further requirements</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8</a:t>
            </a:fld>
            <a:endParaRPr lang="en-US" dirty="0"/>
          </a:p>
        </p:txBody>
      </p:sp>
    </p:spTree>
    <p:extLst>
      <p:ext uri="{BB962C8B-B14F-4D97-AF65-F5344CB8AC3E}">
        <p14:creationId xmlns:p14="http://schemas.microsoft.com/office/powerpoint/2010/main" val="2410676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dirty="0" smtClean="0"/>
              <a:t>Some good general sources:</a:t>
            </a:r>
          </a:p>
          <a:p>
            <a:pPr lvl="1"/>
            <a:r>
              <a:rPr lang="en-US" dirty="0" smtClean="0"/>
              <a:t>Name books</a:t>
            </a:r>
          </a:p>
          <a:p>
            <a:pPr lvl="2"/>
            <a:r>
              <a:rPr lang="en-US" dirty="0" smtClean="0"/>
              <a:t>Be careful when buying books</a:t>
            </a:r>
          </a:p>
          <a:p>
            <a:pPr lvl="3"/>
            <a:r>
              <a:rPr lang="en-US" dirty="0" smtClean="0"/>
              <a:t>See AH Appendix F for list of books that are not acceptable</a:t>
            </a:r>
          </a:p>
          <a:p>
            <a:pPr lvl="3"/>
            <a:r>
              <a:rPr lang="en-US" dirty="0" smtClean="0"/>
              <a:t>Do </a:t>
            </a:r>
            <a:r>
              <a:rPr lang="en-US" b="1" dirty="0" smtClean="0"/>
              <a:t>not </a:t>
            </a:r>
            <a:r>
              <a:rPr lang="en-US" dirty="0" smtClean="0"/>
              <a:t>use AH Appendix H as a shopping list – it’s a list of books commonly available in the College of Arms, not necessarily useful books</a:t>
            </a:r>
          </a:p>
          <a:p>
            <a:pPr lvl="2"/>
            <a:r>
              <a:rPr lang="en-US" dirty="0" smtClean="0"/>
              <a:t>Many books are out of print but available used</a:t>
            </a:r>
          </a:p>
          <a:p>
            <a:pPr lvl="2"/>
            <a:r>
              <a:rPr lang="en-US" dirty="0" smtClean="0"/>
              <a:t>I have created a list of books, sorted by usefulness, based on the 2013 </a:t>
            </a:r>
            <a:r>
              <a:rPr lang="en-US" dirty="0" err="1" smtClean="0"/>
              <a:t>Pennsic</a:t>
            </a:r>
            <a:r>
              <a:rPr lang="en-US" dirty="0" smtClean="0"/>
              <a:t> Book Request List – it can be found at yehudaheraldry.com</a:t>
            </a:r>
          </a:p>
          <a:p>
            <a:pPr lvl="3"/>
            <a:r>
              <a:rPr lang="en-US" dirty="0" smtClean="0"/>
              <a:t>Exercise caution – the list is hardly definitive</a:t>
            </a:r>
          </a:p>
        </p:txBody>
      </p:sp>
      <p:sp>
        <p:nvSpPr>
          <p:cNvPr id="4" name="Slide Number Placeholder 3"/>
          <p:cNvSpPr>
            <a:spLocks noGrp="1"/>
          </p:cNvSpPr>
          <p:nvPr>
            <p:ph type="sldNum" sz="quarter" idx="12"/>
          </p:nvPr>
        </p:nvSpPr>
        <p:spPr/>
        <p:txBody>
          <a:bodyPr/>
          <a:lstStyle/>
          <a:p>
            <a:pPr>
              <a:defRPr/>
            </a:pPr>
            <a:fld id="{02279A88-A1F9-41F9-8D6F-58A1BE390A13}" type="slidenum">
              <a:rPr lang="en-US" smtClean="0"/>
              <a:pPr>
                <a:defRPr/>
              </a:pPr>
              <a:t>9</a:t>
            </a:fld>
            <a:endParaRPr lang="en-US" dirty="0"/>
          </a:p>
        </p:txBody>
      </p:sp>
    </p:spTree>
    <p:extLst>
      <p:ext uri="{BB962C8B-B14F-4D97-AF65-F5344CB8AC3E}">
        <p14:creationId xmlns:p14="http://schemas.microsoft.com/office/powerpoint/2010/main" val="1705768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5334</TotalTime>
  <Words>2825</Words>
  <Application>Microsoft Office PowerPoint</Application>
  <PresentationFormat>On-screen Show (4:3)</PresentationFormat>
  <Paragraphs>380</Paragraphs>
  <Slides>43</Slides>
  <Notes>30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Names 102 – Documenting a name</vt:lpstr>
      <vt:lpstr>Introduction</vt:lpstr>
      <vt:lpstr>Requirements</vt:lpstr>
      <vt:lpstr>Requirements</vt:lpstr>
      <vt:lpstr>Sources</vt:lpstr>
      <vt:lpstr>Sources</vt:lpstr>
      <vt:lpstr>Sources</vt:lpstr>
      <vt:lpstr>Sources</vt:lpstr>
      <vt:lpstr>Sources</vt:lpstr>
      <vt:lpstr>Sources</vt:lpstr>
      <vt:lpstr>Sources</vt:lpstr>
      <vt:lpstr>Sources</vt:lpstr>
      <vt:lpstr>Sources</vt:lpstr>
      <vt:lpstr>Sources</vt:lpstr>
      <vt:lpstr>Sources</vt:lpstr>
      <vt:lpstr>Sources</vt:lpstr>
      <vt:lpstr>Sources</vt:lpstr>
      <vt:lpstr>What to include in documentation</vt:lpstr>
      <vt:lpstr>What to include in documentation</vt:lpstr>
      <vt:lpstr>What to include in documentation</vt:lpstr>
      <vt:lpstr>What to include in documentation</vt:lpstr>
      <vt:lpstr>What to include in documentation</vt:lpstr>
      <vt:lpstr>What to include in documentation</vt:lpstr>
      <vt:lpstr>What to include in documentation</vt:lpstr>
      <vt:lpstr>What to include in documentation</vt:lpstr>
      <vt:lpstr>What to include in documentation</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Specific Sources</vt:lpstr>
      <vt:lpstr>Final Thoughts</vt:lpstr>
      <vt:lpstr>Final Thoughts</vt:lpstr>
      <vt:lpstr>About 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you want to be a (book) herald? Part III - Names</dc:title>
  <dc:creator>jg2</dc:creator>
  <cp:lastModifiedBy>Juliean Galak</cp:lastModifiedBy>
  <cp:revision>184</cp:revision>
  <dcterms:created xsi:type="dcterms:W3CDTF">2013-06-23T19:31:34Z</dcterms:created>
  <dcterms:modified xsi:type="dcterms:W3CDTF">2014-06-10T02:04:36Z</dcterms:modified>
</cp:coreProperties>
</file>